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1" r:id="rId6"/>
    <p:sldId id="290" r:id="rId7"/>
    <p:sldId id="262" r:id="rId8"/>
    <p:sldId id="263" r:id="rId9"/>
    <p:sldId id="264" r:id="rId10"/>
    <p:sldId id="291" r:id="rId11"/>
    <p:sldId id="265" r:id="rId12"/>
    <p:sldId id="266" r:id="rId13"/>
    <p:sldId id="295" r:id="rId14"/>
    <p:sldId id="292" r:id="rId15"/>
    <p:sldId id="293" r:id="rId16"/>
    <p:sldId id="294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08953-7CEC-CA0F-7152-2B9ECCA62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F09DD-02BF-0F36-6F15-73EB54162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F9366-CDC6-188F-0F6A-29522BD11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47019-6B61-4E9A-8ECB-196EA2399A31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7D212-7FBE-77B0-E1F3-D039AE08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9E439-D18E-1BA2-B694-402E7FD44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ED5C-D7E5-4053-ABDB-986B0FD10C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0766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6B381-D122-580F-DDCF-028D6B5BF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41553-F897-AA81-A153-30FF90878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34383-43BC-9CA3-C32F-E2EFA4467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47019-6B61-4E9A-8ECB-196EA2399A31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66C7E-BFC3-8763-43A5-9E50DB70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82ED1-1CAD-E467-9EE4-B202A098B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ED5C-D7E5-4053-ABDB-986B0FD10C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620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9B999-FEA8-DFAF-6D5A-68395B8299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CE1D28-D094-9FD8-8D3A-951070CC0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B8141-2904-7C8E-A80A-515248749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47019-6B61-4E9A-8ECB-196EA2399A31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A912B-8A52-56CD-C378-817A28F3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63335-041F-3748-D948-151C6858B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ED5C-D7E5-4053-ABDB-986B0FD10C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861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6EDF-C1D7-640B-8442-95E76B6D5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8EF5F-581E-7C96-D640-369452A1E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0E342-F5B7-64C6-CFF3-53B73E4B6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47019-6B61-4E9A-8ECB-196EA2399A31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65683-2D37-8A55-E705-230F42D43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7CEB8-E5E9-0CEA-C1EF-E80301B6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ED5C-D7E5-4053-ABDB-986B0FD10C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123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0621-6190-7C7A-4491-A1C8518A3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AB091-0805-04E6-6732-5C2E761D8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97683-4B05-0719-7414-900EBF199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47019-6B61-4E9A-8ECB-196EA2399A31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B5DBE-1AFD-FB28-5093-F5B67F2F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31EFC-6280-4FAD-E76B-D8D20BCB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ED5C-D7E5-4053-ABDB-986B0FD10C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8206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20CA9-A803-45BA-346C-C804646F1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06F56-15A0-B261-20B0-D51885200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23220-FCF3-B1FA-B5C8-C4C4FF0D0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BBE44-DC3A-932F-8FC5-8FF9A8971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47019-6B61-4E9A-8ECB-196EA2399A31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2B7E-C3F0-F3BB-15AF-097CD562A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186DD-CE28-6E25-DB4F-4DC65D39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ED5C-D7E5-4053-ABDB-986B0FD10C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308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FE3E3-F74C-5B85-0021-8ABD47F9F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DEAB3-0100-3596-717B-06447B710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8F3D-95CD-CED4-9B52-80DE86B47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4F6F9-CD01-4B32-1BFD-1A9F85EA1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AD8A18-5CF2-C95A-4039-4370BE85EB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980C3-FBDC-C067-21A3-E06D742F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47019-6B61-4E9A-8ECB-196EA2399A31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1E23FB-0452-52AA-706B-0B63B931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1F7C54-D23A-663A-0DC5-7A311033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ED5C-D7E5-4053-ABDB-986B0FD10C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613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67081-575A-249D-65F4-B73435611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2A16B8-F7DA-B52A-D680-41D9C64C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47019-6B61-4E9A-8ECB-196EA2399A31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D119ED-076E-87C7-8B24-4EF25FD45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EA6500-FEC0-AFD7-8AC6-0BD5197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ED5C-D7E5-4053-ABDB-986B0FD10C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281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62721C-2FC8-C770-B42B-523203C50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47019-6B61-4E9A-8ECB-196EA2399A31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F96-5AF1-8FE2-BFED-73108614A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D391D-1FD6-164A-0DD5-4E383195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ED5C-D7E5-4053-ABDB-986B0FD10C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8469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3FA50-42CC-8832-0630-4B00722B4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4F9C5-0120-A749-71EC-5CDE5722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F03A3-1FB9-9667-6C4A-4760B3CB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94E79-D44E-AD5A-473B-BA6A9147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47019-6B61-4E9A-8ECB-196EA2399A31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E6F1B-C76E-CB43-AA1C-65514F7E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2A05F-313F-4B7A-70C4-BB6D7B97C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ED5C-D7E5-4053-ABDB-986B0FD10C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331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52D45-0F0D-B3C0-AC3D-36569A91E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D8E01-E192-8D84-79C1-21FFC53C4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05260-D70F-138E-F480-CF6422983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A66AC-0FBF-265F-5596-96771FBBA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47019-6B61-4E9A-8ECB-196EA2399A31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AB80B-38C7-0150-0703-D2E261DE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9E16E-9A5E-5A5D-2A35-0162939FF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9ED5C-D7E5-4053-ABDB-986B0FD10C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477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673376-D885-4D10-1570-B3BE405ED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85E79-29C2-3F28-CDC7-4355B9679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B611F-B31C-F0AA-6945-B32FD5587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47019-6B61-4E9A-8ECB-196EA2399A31}" type="datetimeFigureOut">
              <a:rPr lang="hr-HR" smtClean="0"/>
              <a:t>6.12.2022.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99C3C-442D-52BC-0716-C624A15E7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835CD-FBD1-15CF-C003-1CB0F5BEC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9ED5C-D7E5-4053-ABDB-986B0FD10CD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326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ordwall.net/play/511/218/717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3336" y="4254505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20 </a:t>
            </a:r>
            <a:br>
              <a:rPr lang="hr-HR" sz="5400" b="1" dirty="0"/>
            </a:br>
            <a:r>
              <a:rPr lang="hr-HR" sz="5400" b="1" dirty="0"/>
              <a:t>At </a:t>
            </a:r>
            <a:r>
              <a:rPr lang="hr-HR" sz="5400" b="1" dirty="0" err="1"/>
              <a:t>the</a:t>
            </a:r>
            <a:r>
              <a:rPr lang="hr-HR" sz="5400" b="1" dirty="0"/>
              <a:t> </a:t>
            </a:r>
            <a:r>
              <a:rPr lang="hr-HR" sz="5400" b="1" dirty="0" err="1"/>
              <a:t>McDonnells</a:t>
            </a:r>
            <a:r>
              <a:rPr lang="hr-HR" sz="5400" b="1" dirty="0"/>
              <a:t>’ </a:t>
            </a:r>
            <a:r>
              <a:rPr lang="hr-HR" sz="5400" b="1" dirty="0" err="1"/>
              <a:t>in</a:t>
            </a:r>
            <a:r>
              <a:rPr lang="hr-HR" sz="5400" b="1" dirty="0"/>
              <a:t> Scotland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0558" y="2305050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8" y="528449"/>
            <a:ext cx="4505897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38" y="-63602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103.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40605" y="1152180"/>
            <a:ext cx="5931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Do </a:t>
            </a:r>
            <a:r>
              <a:rPr lang="hr-HR" sz="2800" dirty="0" err="1"/>
              <a:t>Task</a:t>
            </a:r>
            <a:r>
              <a:rPr lang="hr-HR" sz="2800" dirty="0"/>
              <a:t> B. </a:t>
            </a:r>
            <a:r>
              <a:rPr lang="hr-HR" sz="2800" dirty="0" err="1"/>
              <a:t>Circle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odd</a:t>
            </a:r>
            <a:r>
              <a:rPr lang="hr-HR" sz="2800" dirty="0"/>
              <a:t> on </a:t>
            </a:r>
            <a:r>
              <a:rPr lang="hr-HR" sz="2800" dirty="0" err="1"/>
              <a:t>out</a:t>
            </a:r>
            <a:r>
              <a:rPr lang="hr-HR" sz="2800" dirty="0"/>
              <a:t>.</a:t>
            </a:r>
          </a:p>
          <a:p>
            <a:r>
              <a:rPr lang="hr-HR" sz="2800" dirty="0" err="1"/>
              <a:t>Sort</a:t>
            </a:r>
            <a:r>
              <a:rPr lang="hr-HR" sz="2800" dirty="0"/>
              <a:t> </a:t>
            </a:r>
            <a:r>
              <a:rPr lang="hr-HR" sz="2800" dirty="0" err="1"/>
              <a:t>out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table </a:t>
            </a:r>
            <a:r>
              <a:rPr lang="hr-HR" sz="2800" dirty="0" err="1"/>
              <a:t>below</a:t>
            </a:r>
            <a:r>
              <a:rPr lang="hr-HR" sz="28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101120" y="2537175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E896F-5174-30FE-BF31-E7724B046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373" y="1152180"/>
            <a:ext cx="3896394" cy="5538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6AD56-47AE-7032-1CA1-962A71D8E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14" y="1148893"/>
            <a:ext cx="4584207" cy="55929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984984-A8C9-6307-11BD-032A21BEBF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/>
          <a:stretch/>
        </p:blipFill>
        <p:spPr>
          <a:xfrm>
            <a:off x="963455" y="1393794"/>
            <a:ext cx="3812045" cy="1641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4DE7B0-4D2F-B18C-FF9C-47B629EA8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43" y="3277053"/>
            <a:ext cx="1268887" cy="1030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D66E4-5AC0-A449-2397-7D38D0C28D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2453400" y="3270328"/>
            <a:ext cx="1059272" cy="1028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C7D42E-4398-3348-B9D6-3769B09D9F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" b="4417"/>
          <a:stretch/>
        </p:blipFill>
        <p:spPr>
          <a:xfrm>
            <a:off x="3881412" y="3266733"/>
            <a:ext cx="894088" cy="1021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F5C00B-0C86-F4D4-55F2-E51CDF8EB6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0"/>
          <a:stretch/>
        </p:blipFill>
        <p:spPr>
          <a:xfrm>
            <a:off x="1309853" y="4706992"/>
            <a:ext cx="762066" cy="5892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060442-FB20-C5EF-49D6-9DAD6802B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3"/>
          <a:stretch/>
        </p:blipFill>
        <p:spPr>
          <a:xfrm>
            <a:off x="2589363" y="4700267"/>
            <a:ext cx="777307" cy="5866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B67EB2-F81A-50C9-7C15-C78F4E07747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" b="5229"/>
          <a:stretch/>
        </p:blipFill>
        <p:spPr>
          <a:xfrm>
            <a:off x="3970187" y="4706992"/>
            <a:ext cx="708721" cy="5892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7B7CDAE-A673-2DB3-AF9C-7609175B539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9" r="1309" b="9754"/>
          <a:stretch/>
        </p:blipFill>
        <p:spPr>
          <a:xfrm>
            <a:off x="1546827" y="5712712"/>
            <a:ext cx="678239" cy="5776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A8BE17-23DA-B9A0-DB98-833E191D24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89" y="5714605"/>
            <a:ext cx="975445" cy="8535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9ADDA7-67D0-520D-A259-600265DB04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" y="2752896"/>
            <a:ext cx="5892990" cy="199199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AA65096-DB00-D8A6-7CA8-2BD7037C1BDD}"/>
              </a:ext>
            </a:extLst>
          </p:cNvPr>
          <p:cNvSpPr txBox="1"/>
          <p:nvPr/>
        </p:nvSpPr>
        <p:spPr>
          <a:xfrm>
            <a:off x="6040606" y="3250187"/>
            <a:ext cx="593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Write</a:t>
            </a:r>
            <a:r>
              <a:rPr lang="hr-HR" sz="2800" dirty="0"/>
              <a:t> </a:t>
            </a:r>
            <a:r>
              <a:rPr lang="hr-HR" sz="2800" b="1" dirty="0">
                <a:solidFill>
                  <a:srgbClr val="7030A0"/>
                </a:solidFill>
              </a:rPr>
              <a:t>HEALTHY</a:t>
            </a:r>
            <a:r>
              <a:rPr lang="hr-HR" sz="2800" dirty="0"/>
              <a:t> (H) </a:t>
            </a:r>
            <a:r>
              <a:rPr lang="hr-HR" sz="2800" dirty="0" err="1"/>
              <a:t>or</a:t>
            </a:r>
            <a:r>
              <a:rPr lang="hr-HR" sz="2800" dirty="0"/>
              <a:t> </a:t>
            </a:r>
            <a:r>
              <a:rPr lang="hr-HR" sz="2800" b="1" dirty="0">
                <a:solidFill>
                  <a:srgbClr val="7030A0"/>
                </a:solidFill>
              </a:rPr>
              <a:t>UNHEALTHY</a:t>
            </a:r>
            <a:r>
              <a:rPr lang="hr-HR" sz="2800" dirty="0"/>
              <a:t> (U).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0A5B01-6A1E-E73B-AEB3-8A209B1EE6F5}"/>
              </a:ext>
            </a:extLst>
          </p:cNvPr>
          <p:cNvSpPr txBox="1"/>
          <p:nvPr/>
        </p:nvSpPr>
        <p:spPr>
          <a:xfrm>
            <a:off x="6101120" y="4824974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77FB74-1B06-B2E7-3AFA-2813A15D28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38" y="3195586"/>
            <a:ext cx="5432865" cy="116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F3A1FA-B992-C03F-8E45-D49640AA73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602" cy="684701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72F80-EDAC-E98F-A69C-DB12EA041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54" y="263155"/>
            <a:ext cx="5181600" cy="1006352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Listen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read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dialogue</a:t>
            </a:r>
            <a:r>
              <a:rPr lang="hr-HR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225D89-B73E-31F8-7839-0A12B1A8F3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/>
          <a:stretch/>
        </p:blipFill>
        <p:spPr>
          <a:xfrm>
            <a:off x="989860" y="279328"/>
            <a:ext cx="3346882" cy="62883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l__20_3_making_shortbread">
            <a:hlinkClick r:id="" action="ppaction://media"/>
            <a:extLst>
              <a:ext uri="{FF2B5EF4-FFF2-40B4-BE49-F238E27FC236}">
                <a16:creationId xmlns:a16="http://schemas.microsoft.com/office/drawing/2014/main" id="{72850C2C-7A29-50C4-E059-43D19AE51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5384" y="1544624"/>
            <a:ext cx="487363" cy="487363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8A8FE57-3DAB-43E7-8E60-F4E2368AEB5D}"/>
              </a:ext>
            </a:extLst>
          </p:cNvPr>
          <p:cNvSpPr txBox="1">
            <a:spLocks/>
          </p:cNvSpPr>
          <p:nvPr/>
        </p:nvSpPr>
        <p:spPr>
          <a:xfrm>
            <a:off x="6269854" y="3281830"/>
            <a:ext cx="5922146" cy="11670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Listen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dialogue</a:t>
            </a:r>
            <a:r>
              <a:rPr lang="hr-HR" dirty="0"/>
              <a:t> </a:t>
            </a:r>
            <a:r>
              <a:rPr lang="hr-HR" dirty="0" err="1"/>
              <a:t>again</a:t>
            </a:r>
            <a:r>
              <a:rPr lang="hr-HR" dirty="0"/>
              <a:t>. </a:t>
            </a:r>
            <a:r>
              <a:rPr lang="hr-HR" dirty="0" err="1"/>
              <a:t>Write</a:t>
            </a:r>
            <a:r>
              <a:rPr lang="hr-HR" dirty="0"/>
              <a:t> </a:t>
            </a:r>
            <a:r>
              <a:rPr lang="hr-HR" dirty="0" err="1"/>
              <a:t>down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recepie</a:t>
            </a:r>
            <a:r>
              <a:rPr lang="hr-HR" dirty="0"/>
              <a:t> for </a:t>
            </a:r>
            <a:r>
              <a:rPr lang="hr-HR" dirty="0" err="1"/>
              <a:t>making</a:t>
            </a:r>
            <a:r>
              <a:rPr lang="hr-HR" dirty="0"/>
              <a:t> </a:t>
            </a:r>
            <a:r>
              <a:rPr lang="hr-HR" dirty="0" err="1"/>
              <a:t>shortbread</a:t>
            </a:r>
            <a:r>
              <a:rPr lang="hr-HR" dirty="0"/>
              <a:t>.</a:t>
            </a:r>
          </a:p>
        </p:txBody>
      </p:sp>
      <p:pic>
        <p:nvPicPr>
          <p:cNvPr id="3" name="l__20_3_making_shortbread">
            <a:hlinkClick r:id="" action="ppaction://media"/>
            <a:extLst>
              <a:ext uri="{FF2B5EF4-FFF2-40B4-BE49-F238E27FC236}">
                <a16:creationId xmlns:a16="http://schemas.microsoft.com/office/drawing/2014/main" id="{8B910D1C-5ECD-448E-6F08-1FF12278D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9902" y="4496524"/>
            <a:ext cx="487363" cy="487363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C46128E-7B82-20FF-33D3-F8CAAD1D6EDE}"/>
              </a:ext>
            </a:extLst>
          </p:cNvPr>
          <p:cNvSpPr txBox="1">
            <a:spLocks/>
          </p:cNvSpPr>
          <p:nvPr/>
        </p:nvSpPr>
        <p:spPr>
          <a:xfrm>
            <a:off x="6269854" y="5164830"/>
            <a:ext cx="5425281" cy="503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F9E763-D33D-BA7F-3165-726CCD9FB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8" y="2860201"/>
            <a:ext cx="5861609" cy="179012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44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81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8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0F3DE-228D-FEC3-7997-D550932CC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0" y="503055"/>
            <a:ext cx="6578353" cy="599242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FFC000"/>
                </a:solidFill>
              </a:rPr>
              <a:t>LANGUAGE BOX</a:t>
            </a:r>
          </a:p>
          <a:p>
            <a:pPr marL="0" indent="0">
              <a:buNone/>
            </a:pPr>
            <a:r>
              <a:rPr lang="hr-HR" b="1" dirty="0" err="1"/>
              <a:t>We</a:t>
            </a:r>
            <a:r>
              <a:rPr lang="hr-HR" b="1" dirty="0"/>
              <a:t> use SOME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positive</a:t>
            </a:r>
            <a:r>
              <a:rPr lang="hr-HR" b="1" dirty="0"/>
              <a:t> </a:t>
            </a:r>
            <a:r>
              <a:rPr lang="hr-HR" b="1" dirty="0" err="1"/>
              <a:t>sentences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</a:t>
            </a:r>
            <a:r>
              <a:rPr lang="hr-HR" b="1" dirty="0" err="1"/>
              <a:t>both</a:t>
            </a:r>
            <a:r>
              <a:rPr lang="hr-HR" b="1" dirty="0"/>
              <a:t> </a:t>
            </a:r>
            <a:r>
              <a:rPr lang="hr-HR" b="1" dirty="0" err="1"/>
              <a:t>countable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uncountable</a:t>
            </a:r>
            <a:r>
              <a:rPr lang="hr-HR" b="1" dirty="0"/>
              <a:t> </a:t>
            </a:r>
            <a:r>
              <a:rPr lang="hr-HR" b="1" dirty="0" err="1"/>
              <a:t>nouns</a:t>
            </a:r>
            <a:r>
              <a:rPr lang="hr-HR" b="1" dirty="0"/>
              <a:t>. / </a:t>
            </a:r>
            <a:r>
              <a:rPr lang="hr-HR" dirty="0">
                <a:solidFill>
                  <a:schemeClr val="accent1"/>
                </a:solidFill>
              </a:rPr>
              <a:t>SOME koristimo u jesnim rečenicama s brojivim i nebrojivim imenicama.</a:t>
            </a:r>
            <a:r>
              <a:rPr lang="hr-HR" dirty="0"/>
              <a:t> </a:t>
            </a:r>
          </a:p>
          <a:p>
            <a:pPr marL="0" indent="0" algn="ctr">
              <a:buNone/>
            </a:pPr>
            <a:r>
              <a:rPr lang="hr-HR" b="1" dirty="0" err="1">
                <a:highlight>
                  <a:srgbClr val="FFFF00"/>
                </a:highlight>
              </a:rPr>
              <a:t>There</a:t>
            </a:r>
            <a:r>
              <a:rPr lang="hr-HR" b="1" dirty="0">
                <a:highlight>
                  <a:srgbClr val="FFFF00"/>
                </a:highlight>
              </a:rPr>
              <a:t> are </a:t>
            </a:r>
            <a:r>
              <a:rPr lang="hr-HR" b="1" dirty="0">
                <a:solidFill>
                  <a:srgbClr val="FF0000"/>
                </a:solidFill>
                <a:highlight>
                  <a:srgbClr val="FFFF00"/>
                </a:highlight>
              </a:rPr>
              <a:t>SOME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eggs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in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the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fridge</a:t>
            </a:r>
            <a:r>
              <a:rPr lang="hr-HR" b="1" dirty="0">
                <a:highlight>
                  <a:srgbClr val="FFFF00"/>
                </a:highlight>
              </a:rPr>
              <a:t>.</a:t>
            </a:r>
          </a:p>
          <a:p>
            <a:pPr marL="0" indent="0" algn="ctr">
              <a:buNone/>
            </a:pPr>
            <a:r>
              <a:rPr lang="hr-HR" b="1" dirty="0" err="1">
                <a:highlight>
                  <a:srgbClr val="FFFF00"/>
                </a:highlight>
              </a:rPr>
              <a:t>There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is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>
                <a:solidFill>
                  <a:srgbClr val="FF0000"/>
                </a:solidFill>
                <a:highlight>
                  <a:srgbClr val="FFFF00"/>
                </a:highlight>
              </a:rPr>
              <a:t>SOME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sugar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in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the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cupboard</a:t>
            </a:r>
            <a:r>
              <a:rPr lang="hr-HR" b="1" dirty="0">
                <a:highlight>
                  <a:srgbClr val="FFFF00"/>
                </a:highlight>
              </a:rPr>
              <a:t>.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We</a:t>
            </a:r>
            <a:r>
              <a:rPr lang="hr-HR" b="1" dirty="0"/>
              <a:t> </a:t>
            </a:r>
            <a:r>
              <a:rPr lang="hr-HR" b="1" dirty="0" err="1"/>
              <a:t>often</a:t>
            </a:r>
            <a:r>
              <a:rPr lang="hr-HR" b="1" dirty="0"/>
              <a:t> use ANY </a:t>
            </a:r>
            <a:r>
              <a:rPr lang="hr-HR" b="1" dirty="0" err="1"/>
              <a:t>in</a:t>
            </a:r>
            <a:r>
              <a:rPr lang="hr-HR" b="1" dirty="0"/>
              <a:t> NEGATIVE SENTENCES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QUESTIONS. / </a:t>
            </a:r>
            <a:r>
              <a:rPr lang="hr-HR" dirty="0">
                <a:solidFill>
                  <a:schemeClr val="accent1"/>
                </a:solidFill>
              </a:rPr>
              <a:t>ANY koristimo uz brojive i nebrojive imenice u množini, ali U UPITNIM I NIJEČNIM REČENICAMA</a:t>
            </a:r>
            <a:r>
              <a:rPr lang="hr-HR" b="1" dirty="0">
                <a:solidFill>
                  <a:schemeClr val="accent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hr-HR" b="1" dirty="0" err="1">
                <a:highlight>
                  <a:srgbClr val="FFFF00"/>
                </a:highlight>
              </a:rPr>
              <a:t>There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aren’t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>
                <a:solidFill>
                  <a:srgbClr val="FF0000"/>
                </a:solidFill>
                <a:highlight>
                  <a:srgbClr val="FFFF00"/>
                </a:highlight>
              </a:rPr>
              <a:t>ANY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eggs</a:t>
            </a:r>
            <a:r>
              <a:rPr lang="hr-HR" b="1" dirty="0">
                <a:highlight>
                  <a:srgbClr val="FFFF00"/>
                </a:highlight>
              </a:rPr>
              <a:t> on </a:t>
            </a:r>
            <a:r>
              <a:rPr lang="hr-HR" b="1" dirty="0" err="1">
                <a:highlight>
                  <a:srgbClr val="FFFF00"/>
                </a:highlight>
              </a:rPr>
              <a:t>the</a:t>
            </a:r>
            <a:r>
              <a:rPr lang="hr-HR" b="1" dirty="0">
                <a:highlight>
                  <a:srgbClr val="FFFF00"/>
                </a:highlight>
              </a:rPr>
              <a:t> table. </a:t>
            </a:r>
          </a:p>
          <a:p>
            <a:pPr marL="0" indent="0" algn="ctr">
              <a:buNone/>
            </a:pPr>
            <a:r>
              <a:rPr lang="hr-HR" b="1" dirty="0" err="1">
                <a:highlight>
                  <a:srgbClr val="FFFF00"/>
                </a:highlight>
              </a:rPr>
              <a:t>There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isn’t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>
                <a:solidFill>
                  <a:srgbClr val="FF0000"/>
                </a:solidFill>
                <a:highlight>
                  <a:srgbClr val="FFFF00"/>
                </a:highlight>
              </a:rPr>
              <a:t>ANY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sugar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in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this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coffee</a:t>
            </a:r>
            <a:r>
              <a:rPr lang="hr-HR" b="1" dirty="0">
                <a:highlight>
                  <a:srgbClr val="FFFF00"/>
                </a:highlight>
              </a:rPr>
              <a:t>.</a:t>
            </a:r>
          </a:p>
          <a:p>
            <a:pPr marL="0" indent="0" algn="ctr">
              <a:buNone/>
            </a:pPr>
            <a:r>
              <a:rPr lang="hr-HR" b="1" dirty="0">
                <a:highlight>
                  <a:srgbClr val="FFFF00"/>
                </a:highlight>
              </a:rPr>
              <a:t>Are </a:t>
            </a:r>
            <a:r>
              <a:rPr lang="hr-HR" b="1" dirty="0" err="1">
                <a:highlight>
                  <a:srgbClr val="FFFF00"/>
                </a:highlight>
              </a:rPr>
              <a:t>there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>
                <a:solidFill>
                  <a:srgbClr val="FF0000"/>
                </a:solidFill>
                <a:highlight>
                  <a:srgbClr val="FFFF00"/>
                </a:highlight>
              </a:rPr>
              <a:t>ANY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eggs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in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this</a:t>
            </a:r>
            <a:r>
              <a:rPr lang="hr-HR" b="1" dirty="0">
                <a:highlight>
                  <a:srgbClr val="FFFF00"/>
                </a:highlight>
              </a:rPr>
              <a:t> cake?</a:t>
            </a:r>
          </a:p>
          <a:p>
            <a:pPr marL="0" indent="0" algn="ctr">
              <a:buNone/>
            </a:pPr>
            <a:r>
              <a:rPr lang="hr-HR" b="1" dirty="0" err="1">
                <a:highlight>
                  <a:srgbClr val="FFFF00"/>
                </a:highlight>
              </a:rPr>
              <a:t>Is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there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>
                <a:solidFill>
                  <a:srgbClr val="FF0000"/>
                </a:solidFill>
                <a:highlight>
                  <a:srgbClr val="FFFF00"/>
                </a:highlight>
              </a:rPr>
              <a:t>ANY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white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sugar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in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it</a:t>
            </a:r>
            <a:r>
              <a:rPr lang="hr-HR" b="1" dirty="0">
                <a:highlight>
                  <a:srgbClr val="FFFF00"/>
                </a:highlight>
              </a:rPr>
              <a:t>?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/>
              <a:t>In OFFERS AND REQUESTS </a:t>
            </a:r>
            <a:r>
              <a:rPr lang="hr-HR" b="1" dirty="0" err="1"/>
              <a:t>we</a:t>
            </a:r>
            <a:r>
              <a:rPr lang="hr-HR" b="1" dirty="0"/>
              <a:t> use SOME. / </a:t>
            </a:r>
            <a:r>
              <a:rPr lang="hr-HR" dirty="0">
                <a:solidFill>
                  <a:schemeClr val="accent1"/>
                </a:solidFill>
              </a:rPr>
              <a:t>Koristimo  SOME u pitanjima ako se radi o PONUDI ili ZAHTJEVU (MOLBA).</a:t>
            </a:r>
          </a:p>
          <a:p>
            <a:pPr marL="0" indent="0" algn="ctr">
              <a:buNone/>
            </a:pPr>
            <a:r>
              <a:rPr lang="hr-HR" b="1" dirty="0" err="1">
                <a:highlight>
                  <a:srgbClr val="FFFF00"/>
                </a:highlight>
              </a:rPr>
              <a:t>Would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you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like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>
                <a:solidFill>
                  <a:srgbClr val="FF0000"/>
                </a:solidFill>
                <a:highlight>
                  <a:srgbClr val="FFFF00"/>
                </a:highlight>
              </a:rPr>
              <a:t>SOME</a:t>
            </a:r>
            <a:r>
              <a:rPr lang="hr-HR" b="1" dirty="0">
                <a:solidFill>
                  <a:schemeClr val="accent1"/>
                </a:solidFill>
                <a:highlight>
                  <a:srgbClr val="FFFF00"/>
                </a:highlight>
              </a:rPr>
              <a:t> </a:t>
            </a:r>
            <a:r>
              <a:rPr lang="hr-HR" b="1" dirty="0" err="1">
                <a:highlight>
                  <a:srgbClr val="FFFF00"/>
                </a:highlight>
              </a:rPr>
              <a:t>shortbread</a:t>
            </a:r>
            <a:r>
              <a:rPr lang="hr-HR" b="1" dirty="0">
                <a:highlight>
                  <a:srgbClr val="FFFF00"/>
                </a:highlight>
              </a:rPr>
              <a:t>? (ponuda)</a:t>
            </a:r>
          </a:p>
          <a:p>
            <a:pPr marL="0" indent="0" algn="ctr">
              <a:buNone/>
            </a:pPr>
            <a:r>
              <a:rPr lang="hr-HR" b="1" dirty="0" err="1">
                <a:highlight>
                  <a:srgbClr val="FFFF00"/>
                </a:highlight>
              </a:rPr>
              <a:t>Can</a:t>
            </a:r>
            <a:r>
              <a:rPr lang="hr-HR" b="1" dirty="0">
                <a:highlight>
                  <a:srgbClr val="FFFF00"/>
                </a:highlight>
              </a:rPr>
              <a:t> I </a:t>
            </a:r>
            <a:r>
              <a:rPr lang="hr-HR" b="1" dirty="0" err="1">
                <a:highlight>
                  <a:srgbClr val="FFFF00"/>
                </a:highlight>
              </a:rPr>
              <a:t>try</a:t>
            </a:r>
            <a:r>
              <a:rPr lang="hr-HR" b="1" dirty="0">
                <a:highlight>
                  <a:srgbClr val="FFFF00"/>
                </a:highlight>
              </a:rPr>
              <a:t> </a:t>
            </a:r>
            <a:r>
              <a:rPr lang="hr-HR" b="1" dirty="0">
                <a:solidFill>
                  <a:srgbClr val="FF0000"/>
                </a:solidFill>
                <a:highlight>
                  <a:srgbClr val="FFFF00"/>
                </a:highlight>
              </a:rPr>
              <a:t>SOME</a:t>
            </a:r>
            <a:r>
              <a:rPr lang="hr-HR" b="1" dirty="0">
                <a:highlight>
                  <a:srgbClr val="FFFF00"/>
                </a:highlight>
              </a:rPr>
              <a:t>, </a:t>
            </a:r>
            <a:r>
              <a:rPr lang="hr-HR" b="1" dirty="0" err="1">
                <a:highlight>
                  <a:srgbClr val="FFFF00"/>
                </a:highlight>
              </a:rPr>
              <a:t>please</a:t>
            </a:r>
            <a:r>
              <a:rPr lang="hr-HR" b="1" dirty="0">
                <a:highlight>
                  <a:srgbClr val="FFFF00"/>
                </a:highlight>
              </a:rPr>
              <a:t>? (zahtjev/molba)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F05C458-3AAA-1F67-3C35-C7FCD55D2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6602" cy="6847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D0B5BE-8A8D-957B-8CD0-ED97825A9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7" y="1015042"/>
            <a:ext cx="3952667" cy="54804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064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F487-3564-099A-0136-92AFF3852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2800" b="1" dirty="0" err="1"/>
              <a:t>Learn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practise</a:t>
            </a:r>
            <a:r>
              <a:rPr lang="hr-HR" sz="2800" b="1" dirty="0"/>
              <a:t>! Play </a:t>
            </a:r>
            <a:r>
              <a:rPr lang="hr-HR" sz="2800" b="1" dirty="0" err="1"/>
              <a:t>this</a:t>
            </a:r>
            <a:r>
              <a:rPr lang="hr-HR" sz="2800" b="1" dirty="0"/>
              <a:t> game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two</a:t>
            </a:r>
            <a:r>
              <a:rPr lang="hr-HR" sz="2800" b="1" dirty="0"/>
              <a:t> </a:t>
            </a:r>
            <a:r>
              <a:rPr lang="hr-HR" sz="2800" b="1" dirty="0" err="1"/>
              <a:t>teams</a:t>
            </a:r>
            <a:r>
              <a:rPr lang="hr-HR" sz="2800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AC251-6739-7627-9D9C-EB12DC5FB1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2381" y="1542599"/>
            <a:ext cx="8927237" cy="4351338"/>
          </a:xfrm>
        </p:spPr>
        <p:txBody>
          <a:bodyPr/>
          <a:lstStyle/>
          <a:p>
            <a:pPr marL="0" indent="0" algn="ctr">
              <a:buNone/>
            </a:pPr>
            <a:r>
              <a:rPr lang="hr-HR" dirty="0">
                <a:hlinkClick r:id="rId2"/>
              </a:rPr>
              <a:t>https://wordwall.net/play/511/218/717</a:t>
            </a:r>
            <a:r>
              <a:rPr lang="hr-HR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49684D-985F-E506-6580-29B85F8990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4"/>
          <a:stretch/>
        </p:blipFill>
        <p:spPr>
          <a:xfrm>
            <a:off x="3224813" y="2532686"/>
            <a:ext cx="5883677" cy="407596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059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59" y="-82465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104.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40606" y="1365244"/>
            <a:ext cx="6050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Fill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text</a:t>
            </a:r>
            <a:r>
              <a:rPr lang="hr-HR" sz="2800" dirty="0"/>
              <a:t>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missing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D. </a:t>
            </a:r>
          </a:p>
          <a:p>
            <a:r>
              <a:rPr lang="hr-HR" sz="2800" dirty="0" err="1"/>
              <a:t>Check</a:t>
            </a:r>
            <a:r>
              <a:rPr lang="hr-HR" sz="2800" dirty="0"/>
              <a:t> </a:t>
            </a:r>
            <a:r>
              <a:rPr lang="hr-HR" sz="2800" dirty="0" err="1"/>
              <a:t>your</a:t>
            </a:r>
            <a:r>
              <a:rPr lang="hr-HR" sz="2800" dirty="0"/>
              <a:t> </a:t>
            </a:r>
            <a:r>
              <a:rPr lang="hr-HR" sz="2800" dirty="0" err="1"/>
              <a:t>spelling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C.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17343" y="2873117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E896F-5174-30FE-BF31-E7724B046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614" y="1152180"/>
            <a:ext cx="3879912" cy="553813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AA65096-DB00-D8A6-7CA8-2BD7037C1BDD}"/>
              </a:ext>
            </a:extLst>
          </p:cNvPr>
          <p:cNvSpPr txBox="1"/>
          <p:nvPr/>
        </p:nvSpPr>
        <p:spPr>
          <a:xfrm>
            <a:off x="6040606" y="3731218"/>
            <a:ext cx="5931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Circle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correct</a:t>
            </a:r>
            <a:r>
              <a:rPr lang="hr-HR" sz="2800" dirty="0"/>
              <a:t> </a:t>
            </a:r>
            <a:r>
              <a:rPr lang="hr-HR" sz="2800" dirty="0" err="1"/>
              <a:t>option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0A5B01-6A1E-E73B-AEB3-8A209B1EE6F5}"/>
              </a:ext>
            </a:extLst>
          </p:cNvPr>
          <p:cNvSpPr txBox="1"/>
          <p:nvPr/>
        </p:nvSpPr>
        <p:spPr>
          <a:xfrm>
            <a:off x="6040606" y="4254438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69CA1-1CE4-BAAF-0E7A-D014972E6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5" y="1486502"/>
            <a:ext cx="5595421" cy="44894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9571D7-EDC6-785C-BA44-8DED4D3F4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9" y="1820824"/>
            <a:ext cx="5080729" cy="4105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FF4E20-973C-16B4-0403-C1DB259CD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4" y="1142909"/>
            <a:ext cx="4562681" cy="54616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F080A7-1D39-9756-586B-DEE68D07D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63" y="1438418"/>
            <a:ext cx="4249393" cy="510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5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33" y="-24165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105.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857091" y="1365244"/>
            <a:ext cx="62856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Write</a:t>
            </a:r>
            <a:r>
              <a:rPr lang="hr-HR" sz="2800" dirty="0"/>
              <a:t> </a:t>
            </a:r>
            <a:r>
              <a:rPr lang="hr-HR" sz="2800" dirty="0" err="1"/>
              <a:t>what</a:t>
            </a:r>
            <a:r>
              <a:rPr lang="hr-HR" sz="2800" dirty="0"/>
              <a:t> </a:t>
            </a:r>
            <a:r>
              <a:rPr lang="hr-HR" sz="2800" dirty="0" err="1"/>
              <a:t>these</a:t>
            </a:r>
            <a:r>
              <a:rPr lang="hr-HR" sz="2800" dirty="0"/>
              <a:t> </a:t>
            </a:r>
            <a:r>
              <a:rPr lang="hr-HR" sz="2800" dirty="0" err="1"/>
              <a:t>people</a:t>
            </a:r>
            <a:r>
              <a:rPr lang="hr-HR" sz="2800" dirty="0"/>
              <a:t> are </a:t>
            </a:r>
            <a:r>
              <a:rPr lang="hr-HR" sz="2800" dirty="0" err="1"/>
              <a:t>going</a:t>
            </a:r>
            <a:r>
              <a:rPr lang="hr-HR" sz="2800" dirty="0"/>
              <a:t> to make. </a:t>
            </a:r>
            <a:r>
              <a:rPr lang="hr-HR" sz="2800" dirty="0" err="1"/>
              <a:t>What</a:t>
            </a:r>
            <a:r>
              <a:rPr lang="hr-HR" sz="2800" dirty="0"/>
              <a:t> </a:t>
            </a:r>
            <a:r>
              <a:rPr lang="hr-HR" sz="2800" dirty="0" err="1"/>
              <a:t>have</a:t>
            </a:r>
            <a:r>
              <a:rPr lang="hr-HR" sz="2800" dirty="0"/>
              <a:t> </a:t>
            </a:r>
            <a:r>
              <a:rPr lang="hr-HR" sz="2800" dirty="0" err="1"/>
              <a:t>they</a:t>
            </a:r>
            <a:r>
              <a:rPr lang="hr-HR" sz="2800" dirty="0"/>
              <a:t> </a:t>
            </a:r>
            <a:r>
              <a:rPr lang="hr-HR" sz="2800" dirty="0" err="1"/>
              <a:t>got</a:t>
            </a:r>
            <a:r>
              <a:rPr lang="hr-HR" sz="2800" dirty="0"/>
              <a:t> at home? </a:t>
            </a:r>
            <a:r>
              <a:rPr lang="hr-HR" sz="2800" dirty="0" err="1"/>
              <a:t>What</a:t>
            </a:r>
            <a:r>
              <a:rPr lang="hr-HR" sz="2800" dirty="0"/>
              <a:t> </a:t>
            </a:r>
            <a:r>
              <a:rPr lang="hr-HR" sz="2800" dirty="0" err="1"/>
              <a:t>haven’t</a:t>
            </a:r>
            <a:r>
              <a:rPr lang="hr-HR" sz="2800" dirty="0"/>
              <a:t> </a:t>
            </a:r>
            <a:r>
              <a:rPr lang="hr-HR" sz="2800" dirty="0" err="1"/>
              <a:t>they</a:t>
            </a:r>
            <a:r>
              <a:rPr lang="hr-HR" sz="2800" dirty="0"/>
              <a:t> </a:t>
            </a:r>
            <a:r>
              <a:rPr lang="hr-HR" sz="2800" dirty="0" err="1"/>
              <a:t>got</a:t>
            </a:r>
            <a:r>
              <a:rPr lang="hr-HR" sz="2800" dirty="0"/>
              <a:t>? </a:t>
            </a:r>
          </a:p>
          <a:p>
            <a:r>
              <a:rPr lang="hr-HR" sz="2800" dirty="0" err="1"/>
              <a:t>Look</a:t>
            </a:r>
            <a:r>
              <a:rPr lang="hr-HR" sz="2800" dirty="0"/>
              <a:t> at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example</a:t>
            </a:r>
            <a:r>
              <a:rPr lang="hr-HR" sz="2800" dirty="0"/>
              <a:t>. </a:t>
            </a:r>
            <a:r>
              <a:rPr lang="hr-HR" sz="2800" dirty="0" err="1"/>
              <a:t>Then</a:t>
            </a:r>
            <a:r>
              <a:rPr lang="hr-HR" sz="2800" dirty="0"/>
              <a:t> </a:t>
            </a:r>
            <a:r>
              <a:rPr lang="hr-HR" sz="2800" dirty="0" err="1"/>
              <a:t>write</a:t>
            </a:r>
            <a:r>
              <a:rPr lang="hr-HR" sz="2800" dirty="0"/>
              <a:t> </a:t>
            </a:r>
            <a:r>
              <a:rPr lang="hr-HR" sz="2800" dirty="0" err="1"/>
              <a:t>sentences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F.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44306" y="3612013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E896F-5174-30FE-BF31-E7724B046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614" y="1153527"/>
            <a:ext cx="3879912" cy="553543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AA65096-DB00-D8A6-7CA8-2BD7037C1BDD}"/>
              </a:ext>
            </a:extLst>
          </p:cNvPr>
          <p:cNvSpPr txBox="1"/>
          <p:nvPr/>
        </p:nvSpPr>
        <p:spPr>
          <a:xfrm>
            <a:off x="5891380" y="4305026"/>
            <a:ext cx="5931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Can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dirty="0" err="1"/>
              <a:t>guess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G (</a:t>
            </a:r>
            <a:r>
              <a:rPr lang="hr-HR" sz="2800" dirty="0" err="1"/>
              <a:t>pages</a:t>
            </a:r>
            <a:r>
              <a:rPr lang="hr-HR" sz="2800" dirty="0"/>
              <a:t> 105 </a:t>
            </a:r>
            <a:r>
              <a:rPr lang="hr-HR" sz="2800" dirty="0" err="1"/>
              <a:t>and</a:t>
            </a:r>
            <a:r>
              <a:rPr lang="hr-HR" sz="2800" dirty="0"/>
              <a:t> 106).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0A5B01-6A1E-E73B-AEB3-8A209B1EE6F5}"/>
              </a:ext>
            </a:extLst>
          </p:cNvPr>
          <p:cNvSpPr txBox="1"/>
          <p:nvPr/>
        </p:nvSpPr>
        <p:spPr>
          <a:xfrm>
            <a:off x="6083851" y="5259133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E5C19-773F-063E-FB49-CA36284390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r="7878"/>
          <a:stretch/>
        </p:blipFill>
        <p:spPr>
          <a:xfrm>
            <a:off x="618387" y="1176145"/>
            <a:ext cx="4516365" cy="512177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60DDC6-79D1-62D6-AA66-A572C6B901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42"/>
          <a:stretch/>
        </p:blipFill>
        <p:spPr>
          <a:xfrm>
            <a:off x="2431424" y="3071391"/>
            <a:ext cx="2536935" cy="9235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47EE10-0B5A-305E-2D6E-E38FA6E731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7287" r="10701" b="5115"/>
          <a:stretch/>
        </p:blipFill>
        <p:spPr>
          <a:xfrm>
            <a:off x="2452495" y="4567794"/>
            <a:ext cx="2446948" cy="1643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007A88-8921-FA3B-22E4-9E4E13BF9C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" y="2433241"/>
            <a:ext cx="5342083" cy="26824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0C44CC-6464-4962-D990-7441047308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9" y="2721602"/>
            <a:ext cx="4618120" cy="2354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C16535-95CF-3ADA-25F5-1C6B5C00C8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r="6675"/>
          <a:stretch/>
        </p:blipFill>
        <p:spPr>
          <a:xfrm>
            <a:off x="152671" y="1842888"/>
            <a:ext cx="5559362" cy="43041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B9CDCB-CBC7-E3D5-FF50-461C4DDA20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2"/>
          <a:stretch/>
        </p:blipFill>
        <p:spPr>
          <a:xfrm>
            <a:off x="188769" y="1860715"/>
            <a:ext cx="5487165" cy="42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0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54" y="18029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106.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6040606" y="1365244"/>
            <a:ext cx="5931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Do </a:t>
            </a:r>
            <a:r>
              <a:rPr lang="hr-HR" sz="2800" dirty="0" err="1"/>
              <a:t>Task</a:t>
            </a:r>
            <a:r>
              <a:rPr lang="hr-HR" sz="2800" dirty="0"/>
              <a:t> H. </a:t>
            </a:r>
            <a:r>
              <a:rPr lang="hr-HR" sz="2800" dirty="0" err="1"/>
              <a:t>Can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dirty="0" err="1"/>
              <a:t>write</a:t>
            </a:r>
            <a:r>
              <a:rPr lang="hr-HR" sz="2800" dirty="0"/>
              <a:t> </a:t>
            </a:r>
            <a:r>
              <a:rPr lang="hr-HR" sz="2800" dirty="0" err="1"/>
              <a:t>similar</a:t>
            </a:r>
            <a:r>
              <a:rPr lang="hr-HR" sz="2800" dirty="0"/>
              <a:t> </a:t>
            </a:r>
            <a:r>
              <a:rPr lang="hr-HR" sz="2800" dirty="0" err="1"/>
              <a:t>sentences</a:t>
            </a:r>
            <a:r>
              <a:rPr lang="hr-HR" sz="2800" dirty="0"/>
              <a:t> ? </a:t>
            </a:r>
            <a:r>
              <a:rPr lang="hr-HR" sz="2800" dirty="0" err="1"/>
              <a:t>Go</a:t>
            </a:r>
            <a:r>
              <a:rPr lang="hr-HR" sz="2800" dirty="0"/>
              <a:t> </a:t>
            </a:r>
            <a:r>
              <a:rPr lang="hr-HR" sz="2800" dirty="0" err="1"/>
              <a:t>back</a:t>
            </a:r>
            <a:r>
              <a:rPr lang="hr-HR" sz="2800" dirty="0"/>
              <a:t> to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text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book</a:t>
            </a:r>
            <a:r>
              <a:rPr lang="hr-HR" sz="2800" dirty="0"/>
              <a:t> for some </a:t>
            </a:r>
            <a:r>
              <a:rPr lang="hr-HR" sz="2800" dirty="0" err="1"/>
              <a:t>ideas</a:t>
            </a:r>
            <a:r>
              <a:rPr lang="hr-HR" sz="2800" dirty="0"/>
              <a:t>.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17343" y="2873117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E896F-5174-30FE-BF31-E7724B046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614" y="1179925"/>
            <a:ext cx="3879912" cy="5482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8F042-9BD0-8D02-EE0E-BC4EFDBF3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4" y="1280328"/>
            <a:ext cx="5131526" cy="52373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889DC8-A866-AACA-781C-1691BE579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661"/>
            <a:ext cx="4099915" cy="45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3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1CEC-D1B2-FBE8-0D31-3DEAB77A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89746"/>
            <a:ext cx="3792523" cy="1325563"/>
          </a:xfrm>
        </p:spPr>
        <p:txBody>
          <a:bodyPr>
            <a:normAutofit/>
          </a:bodyPr>
          <a:lstStyle/>
          <a:p>
            <a:pPr algn="ctr"/>
            <a:r>
              <a:rPr lang="hr-HR" sz="3000" b="1" dirty="0" err="1"/>
              <a:t>Look</a:t>
            </a:r>
            <a:r>
              <a:rPr lang="hr-HR" sz="3000" b="1" dirty="0"/>
              <a:t> at </a:t>
            </a:r>
            <a:r>
              <a:rPr lang="hr-HR" sz="3000" b="1" dirty="0" err="1"/>
              <a:t>the</a:t>
            </a:r>
            <a:r>
              <a:rPr lang="hr-HR" sz="3000" b="1" dirty="0"/>
              <a:t> </a:t>
            </a:r>
            <a:r>
              <a:rPr lang="hr-HR" sz="3000" b="1" dirty="0" err="1"/>
              <a:t>picture</a:t>
            </a:r>
            <a:r>
              <a:rPr lang="hr-HR" sz="3000" b="1" dirty="0"/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7D01B-EF02-C00F-B23E-86FBB7DA4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59" y="1198162"/>
            <a:ext cx="3964513" cy="44616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2600" b="1" dirty="0" err="1"/>
              <a:t>Write</a:t>
            </a:r>
            <a:r>
              <a:rPr lang="hr-HR" sz="2600" b="1" dirty="0"/>
              <a:t>:</a:t>
            </a:r>
          </a:p>
          <a:p>
            <a:pPr marL="0" indent="0">
              <a:buNone/>
            </a:pPr>
            <a:endParaRPr lang="hr-HR" sz="2600" b="1" dirty="0"/>
          </a:p>
          <a:p>
            <a:pPr marL="0" indent="0">
              <a:buNone/>
            </a:pPr>
            <a:r>
              <a:rPr lang="hr-HR" sz="2600" dirty="0"/>
              <a:t>How </a:t>
            </a:r>
            <a:r>
              <a:rPr lang="hr-HR" sz="2600" dirty="0" err="1"/>
              <a:t>many</a:t>
            </a:r>
            <a:r>
              <a:rPr lang="hr-HR" sz="2600" dirty="0"/>
              <a:t> </a:t>
            </a:r>
            <a:r>
              <a:rPr lang="hr-HR" sz="2600" dirty="0" err="1"/>
              <a:t>rooms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a </a:t>
            </a:r>
            <a:r>
              <a:rPr lang="hr-HR" sz="2600" dirty="0" err="1"/>
              <a:t>house</a:t>
            </a:r>
            <a:r>
              <a:rPr lang="hr-HR" sz="2600" dirty="0"/>
              <a:t> </a:t>
            </a:r>
            <a:r>
              <a:rPr lang="hr-HR" sz="2600" dirty="0" err="1"/>
              <a:t>or</a:t>
            </a:r>
            <a:r>
              <a:rPr lang="hr-HR" sz="2600" dirty="0"/>
              <a:t> flat </a:t>
            </a:r>
            <a:r>
              <a:rPr lang="hr-HR" sz="2600" dirty="0" err="1"/>
              <a:t>can</a:t>
            </a:r>
            <a:r>
              <a:rPr lang="hr-HR" sz="2600" dirty="0"/>
              <a:t> </a:t>
            </a:r>
            <a:r>
              <a:rPr lang="hr-HR" sz="2600" dirty="0" err="1"/>
              <a:t>you</a:t>
            </a:r>
            <a:r>
              <a:rPr lang="hr-HR" sz="2600" dirty="0"/>
              <a:t> </a:t>
            </a:r>
            <a:r>
              <a:rPr lang="hr-HR" sz="2600" dirty="0" err="1"/>
              <a:t>name</a:t>
            </a:r>
            <a:r>
              <a:rPr lang="hr-HR" sz="2600" dirty="0"/>
              <a:t>?</a:t>
            </a:r>
          </a:p>
          <a:p>
            <a:pPr marL="0" indent="0">
              <a:buNone/>
            </a:pPr>
            <a:r>
              <a:rPr lang="hr-HR" sz="2600" dirty="0" err="1"/>
              <a:t>Which</a:t>
            </a:r>
            <a:r>
              <a:rPr lang="hr-HR" sz="2600" dirty="0"/>
              <a:t> </a:t>
            </a:r>
            <a:r>
              <a:rPr lang="hr-HR" sz="2600" dirty="0" err="1"/>
              <a:t>of</a:t>
            </a:r>
            <a:r>
              <a:rPr lang="hr-HR" sz="2600" dirty="0"/>
              <a:t> </a:t>
            </a:r>
            <a:r>
              <a:rPr lang="hr-HR" sz="2600" dirty="0" err="1"/>
              <a:t>them</a:t>
            </a:r>
            <a:r>
              <a:rPr lang="hr-HR" sz="2600" dirty="0"/>
              <a:t> do </a:t>
            </a:r>
            <a:r>
              <a:rPr lang="hr-HR" sz="2600" dirty="0" err="1"/>
              <a:t>you</a:t>
            </a:r>
            <a:r>
              <a:rPr lang="hr-HR" sz="2600" dirty="0"/>
              <a:t> </a:t>
            </a:r>
            <a:r>
              <a:rPr lang="hr-HR" sz="2600" dirty="0" err="1"/>
              <a:t>have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</a:t>
            </a:r>
            <a:r>
              <a:rPr lang="hr-HR" sz="2600" dirty="0" err="1"/>
              <a:t>your</a:t>
            </a:r>
            <a:r>
              <a:rPr lang="hr-HR" sz="2600" dirty="0"/>
              <a:t> </a:t>
            </a:r>
            <a:r>
              <a:rPr lang="hr-HR" sz="2600" dirty="0" err="1"/>
              <a:t>house</a:t>
            </a:r>
            <a:r>
              <a:rPr lang="hr-HR" sz="2600" dirty="0"/>
              <a:t> </a:t>
            </a:r>
            <a:r>
              <a:rPr lang="hr-HR" sz="2600" dirty="0" err="1"/>
              <a:t>or</a:t>
            </a:r>
            <a:r>
              <a:rPr lang="hr-HR" sz="2600" dirty="0"/>
              <a:t> flat?</a:t>
            </a:r>
          </a:p>
          <a:p>
            <a:pPr marL="0" indent="0">
              <a:buNone/>
            </a:pPr>
            <a:r>
              <a:rPr lang="hr-HR" sz="2600" dirty="0"/>
              <a:t>Name </a:t>
            </a:r>
            <a:r>
              <a:rPr lang="hr-HR" sz="2600" dirty="0" err="1"/>
              <a:t>all</a:t>
            </a:r>
            <a:r>
              <a:rPr lang="hr-HR" sz="2600" dirty="0"/>
              <a:t>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furniture</a:t>
            </a:r>
            <a:r>
              <a:rPr lang="hr-HR" sz="2600" dirty="0"/>
              <a:t> </a:t>
            </a:r>
            <a:r>
              <a:rPr lang="hr-HR" sz="2600" dirty="0" err="1"/>
              <a:t>you</a:t>
            </a:r>
            <a:r>
              <a:rPr lang="hr-HR" sz="2600" dirty="0"/>
              <a:t> </a:t>
            </a:r>
            <a:r>
              <a:rPr lang="hr-HR" sz="2600" dirty="0" err="1"/>
              <a:t>can</a:t>
            </a:r>
            <a:r>
              <a:rPr lang="hr-HR" sz="2600" dirty="0"/>
              <a:t> put </a:t>
            </a:r>
            <a:r>
              <a:rPr lang="hr-HR" sz="2600" dirty="0" err="1"/>
              <a:t>in</a:t>
            </a:r>
            <a:r>
              <a:rPr lang="hr-HR" sz="2600" dirty="0"/>
              <a:t> a </a:t>
            </a:r>
            <a:r>
              <a:rPr lang="hr-HR" sz="2600" dirty="0" err="1"/>
              <a:t>living</a:t>
            </a:r>
            <a:r>
              <a:rPr lang="hr-HR" sz="2600" dirty="0"/>
              <a:t> room. </a:t>
            </a:r>
          </a:p>
          <a:p>
            <a:pPr marL="0" indent="0">
              <a:buNone/>
            </a:pPr>
            <a:endParaRPr lang="hr-HR" sz="2600" i="1" dirty="0"/>
          </a:p>
          <a:p>
            <a:pPr marL="0" indent="0">
              <a:buNone/>
            </a:pPr>
            <a:r>
              <a:rPr lang="hr-HR" sz="2600" b="1" dirty="0" err="1"/>
              <a:t>Compare</a:t>
            </a:r>
            <a:r>
              <a:rPr lang="hr-HR" sz="2600" b="1" dirty="0"/>
              <a:t> </a:t>
            </a:r>
            <a:r>
              <a:rPr lang="hr-HR" sz="2600" b="1" dirty="0" err="1"/>
              <a:t>your</a:t>
            </a:r>
            <a:r>
              <a:rPr lang="hr-HR" sz="2600" b="1" dirty="0"/>
              <a:t> </a:t>
            </a:r>
            <a:r>
              <a:rPr lang="hr-HR" sz="2600" b="1" dirty="0" err="1"/>
              <a:t>answers</a:t>
            </a:r>
            <a:r>
              <a:rPr lang="hr-HR" sz="2600" b="1" dirty="0"/>
              <a:t> </a:t>
            </a:r>
            <a:r>
              <a:rPr lang="hr-HR" sz="2600" b="1" dirty="0" err="1"/>
              <a:t>with</a:t>
            </a:r>
            <a:r>
              <a:rPr lang="hr-HR" sz="2600" b="1" dirty="0"/>
              <a:t> </a:t>
            </a:r>
            <a:r>
              <a:rPr lang="hr-HR" sz="2600" b="1" dirty="0" err="1"/>
              <a:t>your</a:t>
            </a:r>
            <a:r>
              <a:rPr lang="hr-HR" sz="2600" b="1" dirty="0"/>
              <a:t> </a:t>
            </a:r>
            <a:r>
              <a:rPr lang="hr-HR" sz="2600" b="1" dirty="0" err="1"/>
              <a:t>friend</a:t>
            </a:r>
            <a:r>
              <a:rPr lang="hr-HR" sz="2600" b="1" dirty="0"/>
              <a:t>. </a:t>
            </a:r>
          </a:p>
          <a:p>
            <a:pPr marL="0" indent="0">
              <a:buNone/>
            </a:pPr>
            <a:endParaRPr lang="hr-HR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01874-FFE4-6995-B46A-0265C35FE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29" y="217442"/>
            <a:ext cx="7892371" cy="64231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3965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7E3A165-8751-4337-E956-EDB10441CF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2262" cy="685800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06FBA3F-3126-8347-884C-79CC5EECD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74349" y="248584"/>
            <a:ext cx="5648325" cy="2082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err="1"/>
              <a:t>Describe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picture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house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A. Use some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following</a:t>
            </a:r>
            <a:r>
              <a:rPr lang="hr-HR" dirty="0"/>
              <a:t> </a:t>
            </a:r>
            <a:r>
              <a:rPr lang="hr-HR" dirty="0" err="1"/>
              <a:t>structures</a:t>
            </a:r>
            <a:r>
              <a:rPr lang="hr-HR" dirty="0"/>
              <a:t>.</a:t>
            </a:r>
          </a:p>
          <a:p>
            <a:pPr marL="0" indent="0">
              <a:buNone/>
            </a:pPr>
            <a:endParaRPr lang="hr-HR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9968AE-3699-01DC-15FC-C596BD7AB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2" y="2085929"/>
            <a:ext cx="5482262" cy="446167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01EE00-A4FE-F166-8BA8-5A5FBD7F1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26" y="310395"/>
            <a:ext cx="3320410" cy="15277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E201B7-1F99-8D80-D1D3-E1B090E0E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" y="415993"/>
            <a:ext cx="5770485" cy="17675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15596405-E20D-8BEA-0508-0EA195FB44C1}"/>
              </a:ext>
            </a:extLst>
          </p:cNvPr>
          <p:cNvSpPr txBox="1">
            <a:spLocks/>
          </p:cNvSpPr>
          <p:nvPr/>
        </p:nvSpPr>
        <p:spPr>
          <a:xfrm>
            <a:off x="6095999" y="2085929"/>
            <a:ext cx="5648325" cy="2082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Listen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read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dialogue</a:t>
            </a:r>
            <a:r>
              <a:rPr lang="hr-HR" dirty="0"/>
              <a:t>.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hr-HR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96ED2B-B1A5-F89C-0C56-63046F795C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5" y="2281129"/>
            <a:ext cx="5066536" cy="4534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69_l__20_1_at_the_mcdonnells__in_scotland">
            <a:hlinkClick r:id="" action="ppaction://media"/>
            <a:extLst>
              <a:ext uri="{FF2B5EF4-FFF2-40B4-BE49-F238E27FC236}">
                <a16:creationId xmlns:a16="http://schemas.microsoft.com/office/drawing/2014/main" id="{AD502217-FC8A-7FD5-AB96-4449FD83D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8182" y="2129885"/>
            <a:ext cx="487363" cy="4873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866480F-7F10-17E1-D271-F9FB4BD4F285}"/>
              </a:ext>
            </a:extLst>
          </p:cNvPr>
          <p:cNvSpPr txBox="1"/>
          <p:nvPr/>
        </p:nvSpPr>
        <p:spPr>
          <a:xfrm>
            <a:off x="6095999" y="4339841"/>
            <a:ext cx="59412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kind of animal is salmon? </a:t>
            </a:r>
          </a:p>
          <a:p>
            <a:r>
              <a:rPr lang="en-US" sz="2800" dirty="0"/>
              <a:t>Where can you find that information? </a:t>
            </a:r>
          </a:p>
          <a:p>
            <a:r>
              <a:rPr lang="en-US" sz="2800" dirty="0"/>
              <a:t>Can you translate </a:t>
            </a:r>
            <a:r>
              <a:rPr lang="hr-HR" sz="2800" dirty="0" err="1"/>
              <a:t>the</a:t>
            </a:r>
            <a:r>
              <a:rPr lang="hr-HR" sz="2800" dirty="0"/>
              <a:t> word </a:t>
            </a:r>
            <a:r>
              <a:rPr lang="en-US" sz="2800" dirty="0"/>
              <a:t>salmon into Croatia</a:t>
            </a:r>
            <a:r>
              <a:rPr lang="hr-HR" sz="2800" dirty="0"/>
              <a:t>n?</a:t>
            </a:r>
            <a:endParaRPr lang="en-US" sz="2800" dirty="0"/>
          </a:p>
          <a:p>
            <a:r>
              <a:rPr lang="en-US" sz="2800" dirty="0"/>
              <a:t>Have you ever </a:t>
            </a:r>
            <a:r>
              <a:rPr lang="hr-HR" sz="2800" dirty="0" err="1"/>
              <a:t>tasted</a:t>
            </a:r>
            <a:r>
              <a:rPr lang="en-US" sz="2800" dirty="0"/>
              <a:t> </a:t>
            </a:r>
            <a:r>
              <a:rPr lang="hr-HR" sz="2800" dirty="0" err="1"/>
              <a:t>salmon</a:t>
            </a:r>
            <a:r>
              <a:rPr lang="en-US" sz="2800" dirty="0"/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06AE42-8FCD-381B-83BF-83F827C462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27" y="2686158"/>
            <a:ext cx="1912786" cy="16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3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882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C0263E-0FB4-8FFA-1F61-F73A89416B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468645" cy="685951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11910-AE1E-7E49-3758-0E77FE3C1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4358" y="254123"/>
            <a:ext cx="6729274" cy="634975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FFC000"/>
                </a:solidFill>
              </a:rPr>
              <a:t>LANGUAGE FOCUS</a:t>
            </a:r>
          </a:p>
          <a:p>
            <a:pPr marL="0" indent="0">
              <a:buNone/>
            </a:pPr>
            <a:r>
              <a:rPr lang="en-US" sz="2600" b="1" dirty="0"/>
              <a:t>We use GOING TO for expressing future intentions and plans.</a:t>
            </a:r>
            <a:endParaRPr lang="hr-HR" sz="2600" b="1" dirty="0"/>
          </a:p>
          <a:p>
            <a:pPr marL="0" indent="0">
              <a:buNone/>
            </a:pPr>
            <a:r>
              <a:rPr lang="hr-HR" sz="2400" dirty="0">
                <a:solidFill>
                  <a:schemeClr val="accent1"/>
                </a:solidFill>
              </a:rPr>
              <a:t>Za buduće planove i namjere koristimo GOING TO.</a:t>
            </a:r>
          </a:p>
          <a:p>
            <a:pPr marL="0" indent="0" algn="ctr">
              <a:buNone/>
            </a:pPr>
            <a:r>
              <a:rPr lang="en-US" sz="2600" b="1" dirty="0">
                <a:solidFill>
                  <a:srgbClr val="7030A0"/>
                </a:solidFill>
              </a:rPr>
              <a:t>subject + AM/IS/ARE + GOING TO +infinitive</a:t>
            </a:r>
          </a:p>
          <a:p>
            <a:pPr marL="0" indent="0">
              <a:buNone/>
            </a:pPr>
            <a:r>
              <a:rPr lang="en-US" sz="2600" b="1" dirty="0">
                <a:highlight>
                  <a:srgbClr val="FFFF00"/>
                </a:highlight>
              </a:rPr>
              <a:t>I’</a:t>
            </a:r>
            <a:r>
              <a:rPr lang="en-US" sz="26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m going to be </a:t>
            </a:r>
            <a:r>
              <a:rPr lang="en-US" sz="2600" b="1" dirty="0">
                <a:highlight>
                  <a:srgbClr val="FFFF00"/>
                </a:highlight>
              </a:rPr>
              <a:t>a vet.</a:t>
            </a:r>
          </a:p>
          <a:p>
            <a:pPr marL="0" indent="0">
              <a:buNone/>
            </a:pPr>
            <a:r>
              <a:rPr lang="en-US" sz="2600" b="1" dirty="0">
                <a:highlight>
                  <a:srgbClr val="FFFF00"/>
                </a:highlight>
              </a:rPr>
              <a:t>I’</a:t>
            </a:r>
            <a:r>
              <a:rPr lang="en-US" sz="26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m going to stay</a:t>
            </a:r>
            <a:r>
              <a:rPr lang="en-US" sz="2600" b="1" dirty="0">
                <a:highlight>
                  <a:srgbClr val="FFFF00"/>
                </a:highlight>
              </a:rPr>
              <a:t> at home this weekend.</a:t>
            </a:r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sz="2600" b="1" dirty="0"/>
              <a:t>We also use ‘GOING TO’  when there is something in the present: </a:t>
            </a:r>
            <a:r>
              <a:rPr lang="en-US" sz="2600" b="1" i="1" dirty="0">
                <a:solidFill>
                  <a:srgbClr val="FF0000"/>
                </a:solidFill>
              </a:rPr>
              <a:t>Look at those clouds!</a:t>
            </a:r>
            <a:r>
              <a:rPr lang="en-US" sz="2600" b="1" dirty="0"/>
              <a:t> that tells us that something will happen in the future:</a:t>
            </a:r>
          </a:p>
          <a:p>
            <a:pPr marL="0" indent="0">
              <a:buNone/>
            </a:pPr>
            <a:r>
              <a:rPr lang="en-US" sz="2600" b="1" dirty="0">
                <a:highlight>
                  <a:srgbClr val="FFFF00"/>
                </a:highlight>
              </a:rPr>
              <a:t>It’</a:t>
            </a:r>
            <a:r>
              <a:rPr lang="en-US" sz="26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s going to rain</a:t>
            </a:r>
            <a:r>
              <a:rPr lang="en-US" sz="2600" b="1" dirty="0">
                <a:highlight>
                  <a:srgbClr val="FFFF00"/>
                </a:highlight>
              </a:rPr>
              <a:t>. </a:t>
            </a:r>
            <a:endParaRPr lang="hr-HR" sz="2600" b="1" dirty="0"/>
          </a:p>
          <a:p>
            <a:pPr marL="0" indent="0">
              <a:buNone/>
            </a:pPr>
            <a:r>
              <a:rPr lang="hr-HR" sz="2400" dirty="0">
                <a:solidFill>
                  <a:srgbClr val="0070C0"/>
                </a:solidFill>
              </a:rPr>
              <a:t>GOING TO </a:t>
            </a:r>
            <a:r>
              <a:rPr lang="hr-HR" sz="2400" dirty="0">
                <a:solidFill>
                  <a:schemeClr val="accent1"/>
                </a:solidFill>
              </a:rPr>
              <a:t>koristimo i pri predviđanjima temeljenima na dostupnim, trenutnim dokazima.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84F54-8CE5-3BD1-A783-EC189E477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4" y="1647721"/>
            <a:ext cx="4322693" cy="35625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542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63694C-9D78-02EE-154B-3D21A4378E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3"/>
            <a:ext cx="5442012" cy="682610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D6D3B29-D0E3-532C-C7D7-3C681D1304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39" y="991122"/>
            <a:ext cx="3432470" cy="50938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A2BED0-B892-ADAA-785F-5993A7ADC6C1}"/>
              </a:ext>
            </a:extLst>
          </p:cNvPr>
          <p:cNvSpPr txBox="1"/>
          <p:nvPr/>
        </p:nvSpPr>
        <p:spPr>
          <a:xfrm>
            <a:off x="6203050" y="169771"/>
            <a:ext cx="49981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dirty="0"/>
              <a:t>Who </a:t>
            </a:r>
            <a:r>
              <a:rPr lang="hr-HR" sz="2600" dirty="0" err="1"/>
              <a:t>says</a:t>
            </a:r>
            <a:r>
              <a:rPr lang="hr-HR" sz="2600" dirty="0"/>
              <a:t> </a:t>
            </a:r>
            <a:r>
              <a:rPr lang="hr-HR" sz="2600" dirty="0" err="1"/>
              <a:t>sentences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</a:t>
            </a:r>
            <a:r>
              <a:rPr lang="hr-HR" sz="2600" dirty="0" err="1"/>
              <a:t>Task</a:t>
            </a:r>
            <a:r>
              <a:rPr lang="hr-HR" sz="2600" dirty="0"/>
              <a:t> 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281646-0D11-3841-ED4D-2CAA3D9B3C34}"/>
              </a:ext>
            </a:extLst>
          </p:cNvPr>
          <p:cNvSpPr txBox="1"/>
          <p:nvPr/>
        </p:nvSpPr>
        <p:spPr>
          <a:xfrm>
            <a:off x="6257163" y="983954"/>
            <a:ext cx="4998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938D93-C54A-6C0D-A684-61A4D4AD4297}"/>
              </a:ext>
            </a:extLst>
          </p:cNvPr>
          <p:cNvSpPr txBox="1"/>
          <p:nvPr/>
        </p:nvSpPr>
        <p:spPr>
          <a:xfrm>
            <a:off x="2126202" y="1530881"/>
            <a:ext cx="118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Ellen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4D6C74-CC36-1D05-6AA9-72CF5E398AE9}"/>
              </a:ext>
            </a:extLst>
          </p:cNvPr>
          <p:cNvSpPr txBox="1"/>
          <p:nvPr/>
        </p:nvSpPr>
        <p:spPr>
          <a:xfrm>
            <a:off x="1701783" y="2115391"/>
            <a:ext cx="1742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Ellen </a:t>
            </a:r>
            <a:r>
              <a:rPr lang="hr-HR" sz="2000" b="1" dirty="0" err="1">
                <a:solidFill>
                  <a:srgbClr val="FF0000"/>
                </a:solidFill>
              </a:rPr>
              <a:t>or</a:t>
            </a:r>
            <a:r>
              <a:rPr lang="hr-HR" sz="2000" b="1" dirty="0">
                <a:solidFill>
                  <a:srgbClr val="FF0000"/>
                </a:solidFill>
              </a:rPr>
              <a:t> Emma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3F1C4D-BABC-9C35-A20C-AC580C20DBEC}"/>
              </a:ext>
            </a:extLst>
          </p:cNvPr>
          <p:cNvSpPr txBox="1"/>
          <p:nvPr/>
        </p:nvSpPr>
        <p:spPr>
          <a:xfrm>
            <a:off x="2126202" y="2699901"/>
            <a:ext cx="118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Susan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B2B4FF-0328-A1ED-0729-21FDCEE27F46}"/>
              </a:ext>
            </a:extLst>
          </p:cNvPr>
          <p:cNvSpPr txBox="1"/>
          <p:nvPr/>
        </p:nvSpPr>
        <p:spPr>
          <a:xfrm>
            <a:off x="2129219" y="3328590"/>
            <a:ext cx="118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Susan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65C2FB-43F5-7694-F8D7-986A48ABD17D}"/>
              </a:ext>
            </a:extLst>
          </p:cNvPr>
          <p:cNvSpPr txBox="1"/>
          <p:nvPr/>
        </p:nvSpPr>
        <p:spPr>
          <a:xfrm>
            <a:off x="2126202" y="4227827"/>
            <a:ext cx="118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Erica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3D35A3-2D01-29F8-F281-3718CE551013}"/>
              </a:ext>
            </a:extLst>
          </p:cNvPr>
          <p:cNvSpPr txBox="1"/>
          <p:nvPr/>
        </p:nvSpPr>
        <p:spPr>
          <a:xfrm>
            <a:off x="2126202" y="5127064"/>
            <a:ext cx="118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Peter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8D71D4-D97E-6E1A-779B-C2B4D14A9A0A}"/>
              </a:ext>
            </a:extLst>
          </p:cNvPr>
          <p:cNvSpPr txBox="1"/>
          <p:nvPr/>
        </p:nvSpPr>
        <p:spPr>
          <a:xfrm>
            <a:off x="2117624" y="5730439"/>
            <a:ext cx="118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</a:rPr>
              <a:t>Ellen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A8711D-7219-E404-E0E1-3FB299E67C8F}"/>
              </a:ext>
            </a:extLst>
          </p:cNvPr>
          <p:cNvSpPr txBox="1"/>
          <p:nvPr/>
        </p:nvSpPr>
        <p:spPr>
          <a:xfrm>
            <a:off x="6203050" y="1849459"/>
            <a:ext cx="57890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600" dirty="0"/>
              <a:t>Read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dialogue</a:t>
            </a:r>
            <a:r>
              <a:rPr lang="hr-HR" sz="2600" dirty="0"/>
              <a:t> on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previous</a:t>
            </a:r>
            <a:r>
              <a:rPr lang="hr-HR" sz="2600" dirty="0"/>
              <a:t> </a:t>
            </a:r>
            <a:r>
              <a:rPr lang="hr-HR" sz="2600" dirty="0" err="1"/>
              <a:t>page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</a:t>
            </a:r>
            <a:r>
              <a:rPr lang="hr-HR" sz="2600" dirty="0" err="1"/>
              <a:t>pairs</a:t>
            </a:r>
            <a:r>
              <a:rPr lang="hr-HR" sz="2600" dirty="0"/>
              <a:t>. </a:t>
            </a:r>
          </a:p>
          <a:p>
            <a:r>
              <a:rPr lang="hr-HR" sz="2600" dirty="0" err="1"/>
              <a:t>Underline</a:t>
            </a:r>
            <a:r>
              <a:rPr lang="hr-HR" sz="2600" dirty="0"/>
              <a:t> </a:t>
            </a:r>
            <a:r>
              <a:rPr lang="hr-HR" sz="2600" dirty="0" err="1"/>
              <a:t>verbs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GOING TO future </a:t>
            </a:r>
            <a:r>
              <a:rPr lang="hr-HR" sz="2600" dirty="0" err="1"/>
              <a:t>tense</a:t>
            </a:r>
            <a:r>
              <a:rPr lang="hr-HR" sz="2600" dirty="0"/>
              <a:t>. </a:t>
            </a:r>
          </a:p>
          <a:p>
            <a:endParaRPr lang="hr-HR" sz="2600" b="1" dirty="0"/>
          </a:p>
          <a:p>
            <a:r>
              <a:rPr lang="hr-HR" sz="2600" b="1" dirty="0" err="1"/>
              <a:t>Check</a:t>
            </a:r>
            <a:r>
              <a:rPr lang="hr-HR" sz="2600" b="1" dirty="0"/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39F752-BBC8-8C37-191E-89F8F80C1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" y="415993"/>
            <a:ext cx="5770485" cy="17675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84E21F-7133-F071-F946-4CA8C225B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5" y="2281129"/>
            <a:ext cx="5066536" cy="4534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0DC203-1F35-C2F0-7254-4E50FAC40195}"/>
              </a:ext>
            </a:extLst>
          </p:cNvPr>
          <p:cNvCxnSpPr>
            <a:cxnSpLocks/>
          </p:cNvCxnSpPr>
          <p:nvPr/>
        </p:nvCxnSpPr>
        <p:spPr>
          <a:xfrm>
            <a:off x="5104660" y="1304193"/>
            <a:ext cx="6747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6D40F48-CFDE-19EB-7A91-1A0A28A5B280}"/>
              </a:ext>
            </a:extLst>
          </p:cNvPr>
          <p:cNvCxnSpPr>
            <a:cxnSpLocks/>
          </p:cNvCxnSpPr>
          <p:nvPr/>
        </p:nvCxnSpPr>
        <p:spPr>
          <a:xfrm>
            <a:off x="3524664" y="1447715"/>
            <a:ext cx="27497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914B8C-A741-03D1-28FF-D91827C30D01}"/>
              </a:ext>
            </a:extLst>
          </p:cNvPr>
          <p:cNvCxnSpPr>
            <a:cxnSpLocks/>
          </p:cNvCxnSpPr>
          <p:nvPr/>
        </p:nvCxnSpPr>
        <p:spPr>
          <a:xfrm>
            <a:off x="1701783" y="2515501"/>
            <a:ext cx="6747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295B9D-FA5C-95FE-6A67-EC05A42000E5}"/>
              </a:ext>
            </a:extLst>
          </p:cNvPr>
          <p:cNvCxnSpPr>
            <a:cxnSpLocks/>
          </p:cNvCxnSpPr>
          <p:nvPr/>
        </p:nvCxnSpPr>
        <p:spPr>
          <a:xfrm>
            <a:off x="951390" y="2797121"/>
            <a:ext cx="75039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D8134D-8402-82C3-1270-381482B37576}"/>
              </a:ext>
            </a:extLst>
          </p:cNvPr>
          <p:cNvCxnSpPr>
            <a:cxnSpLocks/>
          </p:cNvCxnSpPr>
          <p:nvPr/>
        </p:nvCxnSpPr>
        <p:spPr>
          <a:xfrm>
            <a:off x="2376486" y="2274010"/>
            <a:ext cx="6747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34F3182-2624-7B28-354D-750E210E5B6A}"/>
              </a:ext>
            </a:extLst>
          </p:cNvPr>
          <p:cNvCxnSpPr>
            <a:cxnSpLocks/>
          </p:cNvCxnSpPr>
          <p:nvPr/>
        </p:nvCxnSpPr>
        <p:spPr>
          <a:xfrm>
            <a:off x="1546194" y="3355878"/>
            <a:ext cx="6747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29A2576-6900-5CF5-70D6-202A879EF843}"/>
              </a:ext>
            </a:extLst>
          </p:cNvPr>
          <p:cNvCxnSpPr>
            <a:cxnSpLocks/>
          </p:cNvCxnSpPr>
          <p:nvPr/>
        </p:nvCxnSpPr>
        <p:spPr>
          <a:xfrm>
            <a:off x="857039" y="3631622"/>
            <a:ext cx="6747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ACA5F45-4441-E7E4-D59E-330C75E5C988}"/>
              </a:ext>
            </a:extLst>
          </p:cNvPr>
          <p:cNvCxnSpPr>
            <a:cxnSpLocks/>
          </p:cNvCxnSpPr>
          <p:nvPr/>
        </p:nvCxnSpPr>
        <p:spPr>
          <a:xfrm>
            <a:off x="1364431" y="3942340"/>
            <a:ext cx="6747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799F445-DBF3-8F87-77A8-A7CE68064EF9}"/>
              </a:ext>
            </a:extLst>
          </p:cNvPr>
          <p:cNvCxnSpPr>
            <a:cxnSpLocks/>
          </p:cNvCxnSpPr>
          <p:nvPr/>
        </p:nvCxnSpPr>
        <p:spPr>
          <a:xfrm>
            <a:off x="1531742" y="4396094"/>
            <a:ext cx="6747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69AF2A3-5290-006A-CC90-3A5F18AB1259}"/>
              </a:ext>
            </a:extLst>
          </p:cNvPr>
          <p:cNvCxnSpPr>
            <a:cxnSpLocks/>
          </p:cNvCxnSpPr>
          <p:nvPr/>
        </p:nvCxnSpPr>
        <p:spPr>
          <a:xfrm>
            <a:off x="1243560" y="4630608"/>
            <a:ext cx="6747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9108A5-0B5B-1A9F-097B-963E289A695A}"/>
              </a:ext>
            </a:extLst>
          </p:cNvPr>
          <p:cNvCxnSpPr>
            <a:cxnSpLocks/>
          </p:cNvCxnSpPr>
          <p:nvPr/>
        </p:nvCxnSpPr>
        <p:spPr>
          <a:xfrm>
            <a:off x="3614806" y="4998783"/>
            <a:ext cx="6747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74E3278-030C-7E11-EDCE-BA74CDAE055D}"/>
              </a:ext>
            </a:extLst>
          </p:cNvPr>
          <p:cNvCxnSpPr>
            <a:cxnSpLocks/>
          </p:cNvCxnSpPr>
          <p:nvPr/>
        </p:nvCxnSpPr>
        <p:spPr>
          <a:xfrm>
            <a:off x="3462291" y="5757727"/>
            <a:ext cx="6747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20503C2-41B9-80E2-EDBE-AB82374C6DA6}"/>
              </a:ext>
            </a:extLst>
          </p:cNvPr>
          <p:cNvCxnSpPr>
            <a:cxnSpLocks/>
          </p:cNvCxnSpPr>
          <p:nvPr/>
        </p:nvCxnSpPr>
        <p:spPr>
          <a:xfrm>
            <a:off x="3614806" y="6157837"/>
            <a:ext cx="6747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D58EC01-80BF-B1AD-21E9-A590AD915B5B}"/>
              </a:ext>
            </a:extLst>
          </p:cNvPr>
          <p:cNvCxnSpPr>
            <a:cxnSpLocks/>
          </p:cNvCxnSpPr>
          <p:nvPr/>
        </p:nvCxnSpPr>
        <p:spPr>
          <a:xfrm>
            <a:off x="3344037" y="6463599"/>
            <a:ext cx="6747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1FD5E2B-D252-B06A-49BF-A440215244B4}"/>
              </a:ext>
            </a:extLst>
          </p:cNvPr>
          <p:cNvCxnSpPr>
            <a:cxnSpLocks/>
          </p:cNvCxnSpPr>
          <p:nvPr/>
        </p:nvCxnSpPr>
        <p:spPr>
          <a:xfrm>
            <a:off x="1531741" y="3100011"/>
            <a:ext cx="674703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49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75881D-F0EE-447F-B226-3516229595FA}"/>
              </a:ext>
            </a:extLst>
          </p:cNvPr>
          <p:cNvSpPr/>
          <p:nvPr/>
        </p:nvSpPr>
        <p:spPr>
          <a:xfrm>
            <a:off x="2438831" y="2171356"/>
            <a:ext cx="2322576" cy="258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F9CE6F-B572-F5D6-D64E-CA2267F7F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61" y="-7740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dirty="0" err="1"/>
              <a:t>Workbook</a:t>
            </a:r>
            <a:r>
              <a:rPr lang="hr-HR" sz="2800" dirty="0"/>
              <a:t> </a:t>
            </a:r>
            <a:r>
              <a:rPr lang="hr-HR" sz="2800" dirty="0" err="1"/>
              <a:t>page</a:t>
            </a:r>
            <a:r>
              <a:rPr lang="hr-HR" sz="2800" dirty="0"/>
              <a:t> 102.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529D400-6569-E62F-921A-09AA37FA3A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443" y="1393794"/>
            <a:ext cx="3754148" cy="501040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9E1A4-5B06-38A4-FAAE-6409FB6E5227}"/>
              </a:ext>
            </a:extLst>
          </p:cNvPr>
          <p:cNvSpPr txBox="1"/>
          <p:nvPr/>
        </p:nvSpPr>
        <p:spPr>
          <a:xfrm>
            <a:off x="5936804" y="455873"/>
            <a:ext cx="59313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Look</a:t>
            </a:r>
            <a:r>
              <a:rPr lang="hr-HR" sz="2800" dirty="0"/>
              <a:t> at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pictures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A. </a:t>
            </a:r>
          </a:p>
          <a:p>
            <a:endParaRPr lang="hr-HR" sz="2800" dirty="0"/>
          </a:p>
          <a:p>
            <a:r>
              <a:rPr lang="hr-HR" sz="2800" dirty="0" err="1"/>
              <a:t>What</a:t>
            </a:r>
            <a:r>
              <a:rPr lang="hr-HR" sz="2800" dirty="0"/>
              <a:t> are </a:t>
            </a:r>
            <a:r>
              <a:rPr lang="hr-HR" sz="2800" dirty="0" err="1"/>
              <a:t>they</a:t>
            </a:r>
            <a:r>
              <a:rPr lang="hr-HR" sz="2800" dirty="0"/>
              <a:t> </a:t>
            </a:r>
            <a:r>
              <a:rPr lang="hr-HR" sz="2800" dirty="0" err="1"/>
              <a:t>going</a:t>
            </a:r>
            <a:r>
              <a:rPr lang="hr-HR" sz="2800" dirty="0"/>
              <a:t> to do? </a:t>
            </a:r>
          </a:p>
          <a:p>
            <a:r>
              <a:rPr lang="hr-HR" sz="2800" dirty="0" err="1"/>
              <a:t>What</a:t>
            </a:r>
            <a:r>
              <a:rPr lang="hr-HR" sz="2800" dirty="0"/>
              <a:t> are </a:t>
            </a:r>
            <a:r>
              <a:rPr lang="hr-HR" sz="2800" dirty="0" err="1"/>
              <a:t>they</a:t>
            </a:r>
            <a:r>
              <a:rPr lang="hr-HR" sz="2800" dirty="0"/>
              <a:t> </a:t>
            </a:r>
            <a:r>
              <a:rPr lang="hr-HR" sz="2800" dirty="0" err="1"/>
              <a:t>not</a:t>
            </a:r>
            <a:r>
              <a:rPr lang="hr-HR" sz="2800" dirty="0"/>
              <a:t> </a:t>
            </a:r>
            <a:r>
              <a:rPr lang="hr-HR" sz="2800" dirty="0" err="1"/>
              <a:t>going</a:t>
            </a:r>
            <a:r>
              <a:rPr lang="hr-HR" sz="2800" dirty="0"/>
              <a:t> to do? </a:t>
            </a:r>
          </a:p>
          <a:p>
            <a:endParaRPr lang="hr-HR" sz="2800" dirty="0"/>
          </a:p>
          <a:p>
            <a:r>
              <a:rPr lang="hr-HR" sz="2800" dirty="0"/>
              <a:t>Use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box</a:t>
            </a:r>
            <a:r>
              <a:rPr lang="hr-HR" sz="2800" dirty="0"/>
              <a:t> to make </a:t>
            </a:r>
            <a:r>
              <a:rPr lang="hr-HR" sz="2800" dirty="0" err="1"/>
              <a:t>sentences</a:t>
            </a:r>
            <a:r>
              <a:rPr lang="hr-HR" sz="2800" dirty="0"/>
              <a:t>. </a:t>
            </a:r>
            <a:r>
              <a:rPr lang="hr-HR" sz="2800" dirty="0" err="1"/>
              <a:t>Write</a:t>
            </a:r>
            <a:r>
              <a:rPr lang="hr-HR" sz="2800" dirty="0"/>
              <a:t> at </a:t>
            </a:r>
            <a:r>
              <a:rPr lang="hr-HR" sz="2800" dirty="0" err="1"/>
              <a:t>least</a:t>
            </a:r>
            <a:r>
              <a:rPr lang="hr-HR" sz="2800" dirty="0"/>
              <a:t> one sentence </a:t>
            </a:r>
            <a:r>
              <a:rPr lang="hr-HR" sz="2800" dirty="0" err="1"/>
              <a:t>below</a:t>
            </a:r>
            <a:r>
              <a:rPr lang="hr-HR" sz="2800" dirty="0"/>
              <a:t> </a:t>
            </a:r>
            <a:r>
              <a:rPr lang="hr-HR" sz="2800" dirty="0" err="1"/>
              <a:t>each</a:t>
            </a:r>
            <a:r>
              <a:rPr lang="hr-HR" sz="2800" dirty="0"/>
              <a:t> </a:t>
            </a:r>
            <a:r>
              <a:rPr lang="hr-HR" sz="2800" dirty="0" err="1"/>
              <a:t>picture</a:t>
            </a:r>
            <a:r>
              <a:rPr lang="hr-HR" sz="2800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2BD0E3-7E3C-7BAD-E913-7F3714EED190}"/>
              </a:ext>
            </a:extLst>
          </p:cNvPr>
          <p:cNvSpPr txBox="1"/>
          <p:nvPr/>
        </p:nvSpPr>
        <p:spPr>
          <a:xfrm>
            <a:off x="6055352" y="4458916"/>
            <a:ext cx="581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E896F-5174-30FE-BF31-E7724B046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3" y="1145431"/>
            <a:ext cx="3896394" cy="5551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039B7-1610-F9A0-48DC-457EAF276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5" y="1175356"/>
            <a:ext cx="4443122" cy="55217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B70F03-C51E-7538-74C6-DE4E23613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0" y="2060368"/>
            <a:ext cx="4556703" cy="40628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1BF0EA-62D5-1081-147E-57B44B33F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4" y="2201170"/>
            <a:ext cx="5346145" cy="34192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4939AD6-8007-7473-92D3-000AB9F58B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0" y="2556697"/>
            <a:ext cx="5286428" cy="37608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text, linedrawing&#10;&#10;Description automatically generated">
            <a:extLst>
              <a:ext uri="{FF2B5EF4-FFF2-40B4-BE49-F238E27FC236}">
                <a16:creationId xmlns:a16="http://schemas.microsoft.com/office/drawing/2014/main" id="{4FCFF4BE-FA9A-4C3E-92B5-822BAE46AA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4" y="2251606"/>
            <a:ext cx="5022015" cy="38941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514531-6B3F-2C59-9CEF-2A3543319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4103" y="1908426"/>
            <a:ext cx="2664458" cy="41737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B116648-63A3-D9C5-7BCB-850C3B0515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18" y="5052917"/>
            <a:ext cx="4079967" cy="102926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EF5B198-8E84-338F-92DD-A48E57BCCC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" y="2213875"/>
            <a:ext cx="5535368" cy="39391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227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EC9F85-5C88-CB4A-E390-6BB9720587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9767" cy="684837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5FE985-87ED-349C-C164-3B3E28041D90}"/>
              </a:ext>
            </a:extLst>
          </p:cNvPr>
          <p:cNvSpPr txBox="1"/>
          <p:nvPr/>
        </p:nvSpPr>
        <p:spPr>
          <a:xfrm>
            <a:off x="5859262" y="895073"/>
            <a:ext cx="5868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Underline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examples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going</a:t>
            </a:r>
            <a:r>
              <a:rPr lang="hr-HR" sz="2800" dirty="0"/>
              <a:t> to future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0D66CC-57E5-D576-CDC3-5226B29BE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95" y="985209"/>
            <a:ext cx="3521176" cy="48779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0BE5AF-DC2F-A944-4242-D3EBEE5EE6D7}"/>
              </a:ext>
            </a:extLst>
          </p:cNvPr>
          <p:cNvSpPr txBox="1"/>
          <p:nvPr/>
        </p:nvSpPr>
        <p:spPr>
          <a:xfrm>
            <a:off x="5859262" y="1879811"/>
            <a:ext cx="5868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893066-C479-0BD0-FBB8-EDE33195616B}"/>
              </a:ext>
            </a:extLst>
          </p:cNvPr>
          <p:cNvCxnSpPr>
            <a:cxnSpLocks/>
          </p:cNvCxnSpPr>
          <p:nvPr/>
        </p:nvCxnSpPr>
        <p:spPr>
          <a:xfrm>
            <a:off x="1293091" y="1220437"/>
            <a:ext cx="1032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BF11F0-0313-38CC-017E-9F425945FB2A}"/>
              </a:ext>
            </a:extLst>
          </p:cNvPr>
          <p:cNvCxnSpPr>
            <a:cxnSpLocks/>
          </p:cNvCxnSpPr>
          <p:nvPr/>
        </p:nvCxnSpPr>
        <p:spPr>
          <a:xfrm>
            <a:off x="1473693" y="1849180"/>
            <a:ext cx="1090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BE81CA2-27B1-BAE7-F83C-87D6C2D28FA5}"/>
              </a:ext>
            </a:extLst>
          </p:cNvPr>
          <p:cNvCxnSpPr>
            <a:cxnSpLocks/>
          </p:cNvCxnSpPr>
          <p:nvPr/>
        </p:nvCxnSpPr>
        <p:spPr>
          <a:xfrm>
            <a:off x="1385455" y="2428704"/>
            <a:ext cx="11261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0D8CF7-2C80-3012-4624-4B8625BE4923}"/>
              </a:ext>
            </a:extLst>
          </p:cNvPr>
          <p:cNvCxnSpPr>
            <a:cxnSpLocks/>
          </p:cNvCxnSpPr>
          <p:nvPr/>
        </p:nvCxnSpPr>
        <p:spPr>
          <a:xfrm>
            <a:off x="1711911" y="3103982"/>
            <a:ext cx="9425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0051BB-9B94-FAF0-550A-D21B6F1BD05E}"/>
              </a:ext>
            </a:extLst>
          </p:cNvPr>
          <p:cNvCxnSpPr>
            <a:cxnSpLocks/>
          </p:cNvCxnSpPr>
          <p:nvPr/>
        </p:nvCxnSpPr>
        <p:spPr>
          <a:xfrm>
            <a:off x="1473692" y="3743175"/>
            <a:ext cx="10904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C39C86-D483-8921-FDFA-BD68FA963951}"/>
              </a:ext>
            </a:extLst>
          </p:cNvPr>
          <p:cNvCxnSpPr>
            <a:cxnSpLocks/>
          </p:cNvCxnSpPr>
          <p:nvPr/>
        </p:nvCxnSpPr>
        <p:spPr>
          <a:xfrm>
            <a:off x="2246052" y="4648697"/>
            <a:ext cx="11807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A35F244-5F34-0FB6-FCBD-42A4CE030ED3}"/>
              </a:ext>
            </a:extLst>
          </p:cNvPr>
          <p:cNvCxnSpPr>
            <a:cxnSpLocks/>
          </p:cNvCxnSpPr>
          <p:nvPr/>
        </p:nvCxnSpPr>
        <p:spPr>
          <a:xfrm>
            <a:off x="1592801" y="5536464"/>
            <a:ext cx="11370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5638A7-8C74-B40D-3F3D-5AA7BA54FE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8"/>
          <a:stretch/>
        </p:blipFill>
        <p:spPr>
          <a:xfrm>
            <a:off x="166530" y="778549"/>
            <a:ext cx="5126705" cy="50942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3339134-02B8-F3D8-68E0-7844C6DC3811}"/>
              </a:ext>
            </a:extLst>
          </p:cNvPr>
          <p:cNvSpPr txBox="1"/>
          <p:nvPr/>
        </p:nvSpPr>
        <p:spPr>
          <a:xfrm>
            <a:off x="5821353" y="2748105"/>
            <a:ext cx="61245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What</a:t>
            </a:r>
            <a:r>
              <a:rPr lang="hr-HR" sz="2800" dirty="0"/>
              <a:t> are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dirty="0" err="1"/>
              <a:t>going</a:t>
            </a:r>
            <a:r>
              <a:rPr lang="hr-HR" sz="2800" dirty="0"/>
              <a:t> to do </a:t>
            </a:r>
            <a:r>
              <a:rPr lang="hr-HR" sz="2800" dirty="0" err="1"/>
              <a:t>this</a:t>
            </a:r>
            <a:r>
              <a:rPr lang="hr-HR" sz="2800" dirty="0"/>
              <a:t> weekend? </a:t>
            </a:r>
          </a:p>
          <a:p>
            <a:r>
              <a:rPr lang="hr-HR" sz="2800" dirty="0"/>
              <a:t>Talk </a:t>
            </a:r>
            <a:r>
              <a:rPr lang="hr-HR" sz="2800" dirty="0" err="1"/>
              <a:t>about</a:t>
            </a:r>
            <a:r>
              <a:rPr lang="hr-HR" sz="2800" dirty="0"/>
              <a:t> </a:t>
            </a:r>
            <a:r>
              <a:rPr lang="hr-HR" sz="2800" dirty="0" err="1"/>
              <a:t>yourself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your</a:t>
            </a:r>
            <a:r>
              <a:rPr lang="hr-HR" sz="2800" dirty="0"/>
              <a:t> </a:t>
            </a:r>
            <a:r>
              <a:rPr lang="hr-HR" sz="2800" dirty="0" err="1"/>
              <a:t>friend</a:t>
            </a:r>
            <a:r>
              <a:rPr lang="hr-HR" sz="2800" dirty="0"/>
              <a:t>. </a:t>
            </a:r>
          </a:p>
          <a:p>
            <a:r>
              <a:rPr lang="hr-HR" sz="2800" dirty="0"/>
              <a:t>Use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prompts</a:t>
            </a:r>
            <a:r>
              <a:rPr lang="hr-HR" sz="2800" dirty="0"/>
              <a:t> </a:t>
            </a:r>
            <a:r>
              <a:rPr lang="hr-HR" sz="2800" dirty="0" err="1"/>
              <a:t>written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blue</a:t>
            </a:r>
            <a:r>
              <a:rPr lang="hr-HR" sz="2800" dirty="0"/>
              <a:t>. </a:t>
            </a:r>
          </a:p>
          <a:p>
            <a:r>
              <a:rPr lang="hr-HR" sz="2800" dirty="0" err="1"/>
              <a:t>Then</a:t>
            </a:r>
            <a:r>
              <a:rPr lang="hr-HR" sz="2800" dirty="0"/>
              <a:t> </a:t>
            </a:r>
            <a:r>
              <a:rPr lang="hr-HR" sz="2800" dirty="0" err="1"/>
              <a:t>ask</a:t>
            </a:r>
            <a:r>
              <a:rPr lang="hr-HR" sz="2800" dirty="0"/>
              <a:t> </a:t>
            </a:r>
            <a:r>
              <a:rPr lang="hr-HR" sz="2800" dirty="0" err="1"/>
              <a:t>your</a:t>
            </a:r>
            <a:r>
              <a:rPr lang="hr-HR" sz="2800" dirty="0"/>
              <a:t> </a:t>
            </a:r>
            <a:r>
              <a:rPr lang="hr-HR" sz="2800" dirty="0" err="1"/>
              <a:t>friend</a:t>
            </a:r>
            <a:r>
              <a:rPr lang="hr-HR" sz="28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FAF9C0-A608-3C9B-BF06-015C67370C40}"/>
              </a:ext>
            </a:extLst>
          </p:cNvPr>
          <p:cNvSpPr txBox="1"/>
          <p:nvPr/>
        </p:nvSpPr>
        <p:spPr>
          <a:xfrm>
            <a:off x="5821354" y="5326099"/>
            <a:ext cx="5868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Write</a:t>
            </a:r>
            <a:r>
              <a:rPr lang="hr-HR" sz="2800" b="1" dirty="0"/>
              <a:t> </a:t>
            </a:r>
            <a:r>
              <a:rPr lang="hr-HR" sz="2800" b="1" dirty="0" err="1"/>
              <a:t>about</a:t>
            </a:r>
            <a:r>
              <a:rPr lang="hr-HR" sz="2800" b="1" dirty="0"/>
              <a:t> </a:t>
            </a:r>
            <a:r>
              <a:rPr lang="hr-HR" sz="2800" b="1" dirty="0" err="1"/>
              <a:t>your</a:t>
            </a:r>
            <a:r>
              <a:rPr lang="hr-HR" sz="2800" b="1" dirty="0"/>
              <a:t> </a:t>
            </a:r>
            <a:r>
              <a:rPr lang="hr-HR" sz="2800" b="1" dirty="0" err="1"/>
              <a:t>friend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478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1ECE9A-A075-CBAD-5D42-006CFE2F58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81600" cy="679704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1AB4D-65D8-336F-8C22-74AF30E3D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56622"/>
            <a:ext cx="5666913" cy="9442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Read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H. </a:t>
            </a:r>
          </a:p>
          <a:p>
            <a:pPr marL="0" indent="0">
              <a:buNone/>
            </a:pPr>
            <a:r>
              <a:rPr lang="hr-HR" dirty="0" err="1"/>
              <a:t>Translate</a:t>
            </a:r>
            <a:r>
              <a:rPr lang="hr-HR" dirty="0"/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16D1F8-6052-6B62-DEA6-C9ADA61CE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55031"/>
            <a:ext cx="2956200" cy="55479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CD96169-1C79-4BAF-F777-2D78298A850F}"/>
              </a:ext>
            </a:extLst>
          </p:cNvPr>
          <p:cNvSpPr txBox="1">
            <a:spLocks/>
          </p:cNvSpPr>
          <p:nvPr/>
        </p:nvSpPr>
        <p:spPr>
          <a:xfrm>
            <a:off x="6894992" y="1278384"/>
            <a:ext cx="4273119" cy="5051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home-made – </a:t>
            </a:r>
            <a:r>
              <a:rPr lang="en-US" sz="1800" b="1" dirty="0" err="1">
                <a:solidFill>
                  <a:schemeClr val="accent1"/>
                </a:solidFill>
              </a:rPr>
              <a:t>domaći</a:t>
            </a:r>
            <a:r>
              <a:rPr lang="en-US" sz="1800" b="1" dirty="0"/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pasta – </a:t>
            </a:r>
            <a:r>
              <a:rPr lang="en-US" sz="1800" b="1" dirty="0" err="1">
                <a:solidFill>
                  <a:schemeClr val="accent1"/>
                </a:solidFill>
              </a:rPr>
              <a:t>tjestenina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smoked – </a:t>
            </a:r>
            <a:r>
              <a:rPr lang="en-US" sz="1800" b="1" dirty="0" err="1">
                <a:solidFill>
                  <a:schemeClr val="accent1"/>
                </a:solidFill>
              </a:rPr>
              <a:t>dimljeni</a:t>
            </a:r>
            <a:r>
              <a:rPr lang="en-US" sz="1800" b="1" dirty="0"/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trout – </a:t>
            </a:r>
            <a:r>
              <a:rPr lang="en-US" sz="1800" b="1" dirty="0" err="1">
                <a:solidFill>
                  <a:schemeClr val="accent1"/>
                </a:solidFill>
              </a:rPr>
              <a:t>pastrva</a:t>
            </a:r>
            <a:r>
              <a:rPr lang="en-US" sz="1800" b="1" dirty="0"/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lamb – </a:t>
            </a:r>
            <a:r>
              <a:rPr lang="en-US" sz="1800" b="1" dirty="0" err="1">
                <a:solidFill>
                  <a:schemeClr val="accent1"/>
                </a:solidFill>
              </a:rPr>
              <a:t>janjetina</a:t>
            </a:r>
            <a:r>
              <a:rPr lang="en-US" sz="1800" b="1" dirty="0"/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vegetable soup – </a:t>
            </a:r>
            <a:r>
              <a:rPr lang="en-US" sz="1800" b="1" dirty="0" err="1">
                <a:solidFill>
                  <a:schemeClr val="accent1"/>
                </a:solidFill>
              </a:rPr>
              <a:t>povrtna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juha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chicken soup – </a:t>
            </a:r>
            <a:r>
              <a:rPr lang="en-US" sz="1800" b="1" dirty="0" err="1">
                <a:solidFill>
                  <a:schemeClr val="accent1"/>
                </a:solidFill>
              </a:rPr>
              <a:t>pileća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juha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tomato soup – </a:t>
            </a:r>
            <a:r>
              <a:rPr lang="en-US" sz="1800" b="1" dirty="0" err="1">
                <a:solidFill>
                  <a:schemeClr val="accent1"/>
                </a:solidFill>
              </a:rPr>
              <a:t>juha</a:t>
            </a:r>
            <a:r>
              <a:rPr lang="en-US" sz="1800" b="1" dirty="0">
                <a:solidFill>
                  <a:schemeClr val="accent1"/>
                </a:solidFill>
              </a:rPr>
              <a:t> od </a:t>
            </a:r>
            <a:r>
              <a:rPr lang="en-US" sz="1800" b="1" dirty="0" err="1">
                <a:solidFill>
                  <a:schemeClr val="accent1"/>
                </a:solidFill>
              </a:rPr>
              <a:t>rajčice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rice – </a:t>
            </a:r>
            <a:r>
              <a:rPr lang="en-US" sz="1800" b="1" dirty="0" err="1">
                <a:solidFill>
                  <a:schemeClr val="accent1"/>
                </a:solidFill>
              </a:rPr>
              <a:t>riža</a:t>
            </a:r>
            <a:r>
              <a:rPr lang="en-US" sz="1800" b="1" dirty="0"/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mashed potatoes – </a:t>
            </a:r>
            <a:r>
              <a:rPr lang="en-US" sz="1800" b="1" dirty="0" err="1">
                <a:solidFill>
                  <a:schemeClr val="accent1"/>
                </a:solidFill>
              </a:rPr>
              <a:t>pire</a:t>
            </a:r>
            <a:r>
              <a:rPr lang="en-US" sz="1800" b="1" dirty="0">
                <a:solidFill>
                  <a:schemeClr val="accent1"/>
                </a:solidFill>
              </a:rPr>
              <a:t> od </a:t>
            </a:r>
            <a:r>
              <a:rPr lang="en-US" sz="1800" b="1" dirty="0" err="1">
                <a:solidFill>
                  <a:schemeClr val="accent1"/>
                </a:solidFill>
              </a:rPr>
              <a:t>krumpira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boiled potatoes – </a:t>
            </a:r>
            <a:r>
              <a:rPr lang="en-US" sz="1800" b="1" dirty="0" err="1">
                <a:solidFill>
                  <a:schemeClr val="accent1"/>
                </a:solidFill>
              </a:rPr>
              <a:t>kuhani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krumpir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chips – </a:t>
            </a:r>
            <a:r>
              <a:rPr lang="en-US" sz="1800" b="1" dirty="0" err="1">
                <a:solidFill>
                  <a:schemeClr val="accent1"/>
                </a:solidFill>
              </a:rPr>
              <a:t>prženi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</a:rPr>
              <a:t>krumpirići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shortbread – </a:t>
            </a:r>
            <a:r>
              <a:rPr lang="en-US" sz="1800" b="1" dirty="0" err="1">
                <a:solidFill>
                  <a:schemeClr val="accent1"/>
                </a:solidFill>
              </a:rPr>
              <a:t>kolačić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a fruit cake – </a:t>
            </a:r>
            <a:r>
              <a:rPr lang="en-US" sz="1800" b="1" dirty="0" err="1">
                <a:solidFill>
                  <a:schemeClr val="accent1"/>
                </a:solidFill>
              </a:rPr>
              <a:t>voćna</a:t>
            </a:r>
            <a:r>
              <a:rPr lang="en-US" sz="1800" b="1" dirty="0">
                <a:solidFill>
                  <a:schemeClr val="accent1"/>
                </a:solidFill>
              </a:rPr>
              <a:t> torta</a:t>
            </a:r>
          </a:p>
        </p:txBody>
      </p:sp>
    </p:spTree>
    <p:extLst>
      <p:ext uri="{BB962C8B-B14F-4D97-AF65-F5344CB8AC3E}">
        <p14:creationId xmlns:p14="http://schemas.microsoft.com/office/powerpoint/2010/main" val="11805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1ECE9A-A075-CBAD-5D42-006CFE2F58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81600" cy="679704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1AB4D-65D8-336F-8C22-74AF30E3D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081" y="232899"/>
            <a:ext cx="5181600" cy="1414725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Listen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recording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circle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correct</a:t>
            </a:r>
            <a:r>
              <a:rPr lang="hr-HR" dirty="0"/>
              <a:t> </a:t>
            </a:r>
            <a:r>
              <a:rPr lang="hr-HR" dirty="0" err="1"/>
              <a:t>answer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16D1F8-6052-6B62-DEA6-C9ADA61CE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5"/>
          <a:stretch/>
        </p:blipFill>
        <p:spPr>
          <a:xfrm>
            <a:off x="914400" y="655033"/>
            <a:ext cx="2956200" cy="51953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l__20_2_dinner_time">
            <a:hlinkClick r:id="" action="ppaction://media"/>
            <a:extLst>
              <a:ext uri="{FF2B5EF4-FFF2-40B4-BE49-F238E27FC236}">
                <a16:creationId xmlns:a16="http://schemas.microsoft.com/office/drawing/2014/main" id="{2CE7C8E2-18BF-05CB-895B-CCEB86B0B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7199" y="1575613"/>
            <a:ext cx="487363" cy="487363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D95355E-644D-8C13-29AA-DF7939813639}"/>
              </a:ext>
            </a:extLst>
          </p:cNvPr>
          <p:cNvSpPr txBox="1">
            <a:spLocks/>
          </p:cNvSpPr>
          <p:nvPr/>
        </p:nvSpPr>
        <p:spPr>
          <a:xfrm>
            <a:off x="6090081" y="2876824"/>
            <a:ext cx="5341397" cy="1414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Listen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recording</a:t>
            </a:r>
            <a:r>
              <a:rPr lang="hr-HR" dirty="0"/>
              <a:t> </a:t>
            </a:r>
            <a:r>
              <a:rPr lang="hr-HR" dirty="0" err="1"/>
              <a:t>once</a:t>
            </a:r>
            <a:r>
              <a:rPr lang="hr-HR" dirty="0"/>
              <a:t> </a:t>
            </a:r>
            <a:r>
              <a:rPr lang="hr-HR" dirty="0" err="1"/>
              <a:t>again</a:t>
            </a:r>
            <a:r>
              <a:rPr lang="hr-HR" dirty="0"/>
              <a:t>. </a:t>
            </a: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5" name="l__20_2_dinner_time">
            <a:hlinkClick r:id="" action="ppaction://media"/>
            <a:extLst>
              <a:ext uri="{FF2B5EF4-FFF2-40B4-BE49-F238E27FC236}">
                <a16:creationId xmlns:a16="http://schemas.microsoft.com/office/drawing/2014/main" id="{CD85E298-863F-3FA7-CE3D-CB9427624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7510" y="3798183"/>
            <a:ext cx="487363" cy="48736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6EC4664-F3D5-E4BF-A029-CE39E04B1AC2}"/>
              </a:ext>
            </a:extLst>
          </p:cNvPr>
          <p:cNvSpPr/>
          <p:nvPr/>
        </p:nvSpPr>
        <p:spPr>
          <a:xfrm>
            <a:off x="1478132" y="2387688"/>
            <a:ext cx="235258" cy="25704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4D2C8F-AB86-117F-9C5D-00016A06FCE5}"/>
              </a:ext>
            </a:extLst>
          </p:cNvPr>
          <p:cNvSpPr/>
          <p:nvPr/>
        </p:nvSpPr>
        <p:spPr>
          <a:xfrm>
            <a:off x="1460376" y="3747451"/>
            <a:ext cx="235258" cy="25704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A1EDEF-EDB3-00F1-1F42-8285318FA703}"/>
              </a:ext>
            </a:extLst>
          </p:cNvPr>
          <p:cNvSpPr/>
          <p:nvPr/>
        </p:nvSpPr>
        <p:spPr>
          <a:xfrm>
            <a:off x="1460376" y="4429684"/>
            <a:ext cx="235258" cy="25704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01B054-249D-32D7-865F-11E4A6B11DD7}"/>
              </a:ext>
            </a:extLst>
          </p:cNvPr>
          <p:cNvSpPr/>
          <p:nvPr/>
        </p:nvSpPr>
        <p:spPr>
          <a:xfrm>
            <a:off x="1459636" y="5343628"/>
            <a:ext cx="235258" cy="25704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273498-85EF-BC4E-70A8-F46BE9237C49}"/>
              </a:ext>
            </a:extLst>
          </p:cNvPr>
          <p:cNvSpPr txBox="1">
            <a:spLocks/>
          </p:cNvSpPr>
          <p:nvPr/>
        </p:nvSpPr>
        <p:spPr>
          <a:xfrm>
            <a:off x="5924367" y="4460341"/>
            <a:ext cx="5347314" cy="1414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Put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pictures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food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order</a:t>
            </a:r>
            <a:r>
              <a:rPr lang="hr-HR" dirty="0"/>
              <a:t> </a:t>
            </a:r>
            <a:r>
              <a:rPr lang="hr-HR" dirty="0" err="1"/>
              <a:t>they</a:t>
            </a:r>
            <a:r>
              <a:rPr lang="hr-HR" dirty="0"/>
              <a:t> are </a:t>
            </a:r>
            <a:r>
              <a:rPr lang="hr-HR" dirty="0" err="1"/>
              <a:t>going</a:t>
            </a:r>
            <a:r>
              <a:rPr lang="hr-HR" dirty="0"/>
              <a:t> to </a:t>
            </a:r>
            <a:r>
              <a:rPr lang="hr-HR" dirty="0" err="1"/>
              <a:t>have</a:t>
            </a:r>
            <a:r>
              <a:rPr lang="hr-HR" dirty="0"/>
              <a:t> </a:t>
            </a:r>
            <a:r>
              <a:rPr lang="hr-HR" dirty="0" err="1"/>
              <a:t>them</a:t>
            </a:r>
            <a:r>
              <a:rPr lang="hr-HR" dirty="0"/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1E58E0-25D9-77AF-F110-0B4022B747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34" y="60960"/>
            <a:ext cx="2549463" cy="668104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34A14D-A265-7113-538D-B9BF06FC71B3}"/>
              </a:ext>
            </a:extLst>
          </p:cNvPr>
          <p:cNvSpPr txBox="1"/>
          <p:nvPr/>
        </p:nvSpPr>
        <p:spPr>
          <a:xfrm>
            <a:off x="1148914" y="45181"/>
            <a:ext cx="31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EF05B1-8968-0148-61B2-2CD628A59556}"/>
              </a:ext>
            </a:extLst>
          </p:cNvPr>
          <p:cNvSpPr txBox="1"/>
          <p:nvPr/>
        </p:nvSpPr>
        <p:spPr>
          <a:xfrm>
            <a:off x="1148916" y="1568977"/>
            <a:ext cx="31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BAC1BC-63E5-667E-410A-B6FF5EBDD9A4}"/>
              </a:ext>
            </a:extLst>
          </p:cNvPr>
          <p:cNvSpPr txBox="1"/>
          <p:nvPr/>
        </p:nvSpPr>
        <p:spPr>
          <a:xfrm>
            <a:off x="1148915" y="3323079"/>
            <a:ext cx="31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4F228E-BBDA-4A02-74D3-64265417F66F}"/>
              </a:ext>
            </a:extLst>
          </p:cNvPr>
          <p:cNvSpPr txBox="1"/>
          <p:nvPr/>
        </p:nvSpPr>
        <p:spPr>
          <a:xfrm>
            <a:off x="1148915" y="5017539"/>
            <a:ext cx="31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0F2C2EC-F53F-C7A7-C84F-B0BC402C3D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7" y="1590357"/>
            <a:ext cx="4917746" cy="38347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7A5EA52-1218-8EFD-4CAE-EE25C8FEA559}"/>
              </a:ext>
            </a:extLst>
          </p:cNvPr>
          <p:cNvSpPr txBox="1">
            <a:spLocks/>
          </p:cNvSpPr>
          <p:nvPr/>
        </p:nvSpPr>
        <p:spPr>
          <a:xfrm>
            <a:off x="5964073" y="5600675"/>
            <a:ext cx="5181600" cy="1414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Read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J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discuss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class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174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4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4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  <p:bldP spid="3" grpId="0" build="p"/>
      <p:bldP spid="11" grpId="0" animBg="1"/>
      <p:bldP spid="12" grpId="0" animBg="1"/>
      <p:bldP spid="13" grpId="0" animBg="1"/>
      <p:bldP spid="14" grpId="0" animBg="1"/>
      <p:bldP spid="15" grpId="0" build="p"/>
      <p:bldP spid="20" grpId="0"/>
      <p:bldP spid="21" grpId="0"/>
      <p:bldP spid="22" grpId="0"/>
      <p:bldP spid="23" grpId="0"/>
      <p:bldP spid="2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809</Words>
  <Application>Microsoft Office PowerPoint</Application>
  <PresentationFormat>Widescreen</PresentationFormat>
  <Paragraphs>118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Lesson 20  At the McDonnells’ in Scotland</vt:lpstr>
      <vt:lpstr>Look at the picture. </vt:lpstr>
      <vt:lpstr>PowerPoint Presentation</vt:lpstr>
      <vt:lpstr>PowerPoint Presentation</vt:lpstr>
      <vt:lpstr>PowerPoint Presentation</vt:lpstr>
      <vt:lpstr>Workbook page 102.</vt:lpstr>
      <vt:lpstr>PowerPoint Presentation</vt:lpstr>
      <vt:lpstr>PowerPoint Presentation</vt:lpstr>
      <vt:lpstr>PowerPoint Presentation</vt:lpstr>
      <vt:lpstr>Workbook page 103.</vt:lpstr>
      <vt:lpstr>PowerPoint Presentation</vt:lpstr>
      <vt:lpstr>PowerPoint Presentation</vt:lpstr>
      <vt:lpstr>Learn and practise! Play this game in two teams.</vt:lpstr>
      <vt:lpstr>Workbook page 104.</vt:lpstr>
      <vt:lpstr>Workbook page 105.</vt:lpstr>
      <vt:lpstr>Workbook page 106.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20 – At the McDonnells’ in Scotland</dc:title>
  <dc:creator>Josipa</dc:creator>
  <cp:lastModifiedBy>Sanja Ivoš</cp:lastModifiedBy>
  <cp:revision>52</cp:revision>
  <dcterms:created xsi:type="dcterms:W3CDTF">2022-08-10T14:09:49Z</dcterms:created>
  <dcterms:modified xsi:type="dcterms:W3CDTF">2022-12-06T13:34:45Z</dcterms:modified>
</cp:coreProperties>
</file>